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730" r:id="rId2"/>
  </p:sldMasterIdLst>
  <p:notesMasterIdLst>
    <p:notesMasterId r:id="rId10"/>
  </p:notesMasterIdLst>
  <p:handoutMasterIdLst>
    <p:handoutMasterId r:id="rId11"/>
  </p:handoutMasterIdLst>
  <p:sldIdLst>
    <p:sldId id="256" r:id="rId3"/>
    <p:sldId id="270" r:id="rId4"/>
    <p:sldId id="287" r:id="rId5"/>
    <p:sldId id="311" r:id="rId6"/>
    <p:sldId id="315" r:id="rId7"/>
    <p:sldId id="314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6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72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08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43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79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15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51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87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ps for a successful presentation" id="{FC232CDB-8A9E-1148-994D-E4401834FBC7}">
          <p14:sldIdLst/>
        </p14:section>
        <p14:section name="Intro slide options" id="{6DE3BC16-BA9D-514E-992B-9D4CE90FC4DB}">
          <p14:sldIdLst>
            <p14:sldId id="256"/>
          </p14:sldIdLst>
        </p14:section>
        <p14:section name="Quote slide" id="{45C34FC4-B2B6-5D40-87DC-91F9DBFCD590}">
          <p14:sldIdLst/>
        </p14:section>
        <p14:section name="Content slide options - text only" id="{B3BC6B92-6142-6643-B1B4-33A02C6873F2}">
          <p14:sldIdLst/>
        </p14:section>
        <p14:section name="Content slide options - bulleted lists" id="{E466CC74-660C-FC46-A0E3-BF41A350C32C}">
          <p14:sldIdLst>
            <p14:sldId id="270"/>
            <p14:sldId id="287"/>
            <p14:sldId id="311"/>
            <p14:sldId id="315"/>
            <p14:sldId id="314"/>
          </p14:sldIdLst>
        </p14:section>
        <p14:section name="Content slide options - images" id="{309F6C77-BCBF-EC49-A40B-7F96ADAE62C1}">
          <p14:sldIdLst/>
        </p14:section>
        <p14:section name="Content slide options - graphs / charts" id="{9A19F220-5757-9641-AB8B-6169DBE77084}">
          <p14:sldIdLst/>
        </p14:section>
        <p14:section name="Section Divider slide options" id="{BB0DE6CE-D36E-F148-B7AB-2E1C9BC89682}">
          <p14:sldIdLst/>
        </p14:section>
        <p14:section name="Sign off slide" id="{DF88D4E2-3FCD-694C-A611-EC711783F631}">
          <p14:sldIdLst>
            <p14:sldId id="2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anjith Ramadasan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C9D6"/>
    <a:srgbClr val="A4C2D2"/>
    <a:srgbClr val="C7EAFB"/>
    <a:srgbClr val="E1F4FD"/>
    <a:srgbClr val="00A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 autoAdjust="0"/>
    <p:restoredTop sz="94631" autoAdjust="0"/>
  </p:normalViewPr>
  <p:slideViewPr>
    <p:cSldViewPr snapToGrid="0" snapToObjects="1">
      <p:cViewPr varScale="1">
        <p:scale>
          <a:sx n="108" d="100"/>
          <a:sy n="108" d="100"/>
        </p:scale>
        <p:origin x="81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39" d="100"/>
          <a:sy n="139" d="100"/>
        </p:scale>
        <p:origin x="-5568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8506EF-06C3-404C-8F89-57A0E21DDE2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FCCDC5-2EC0-A947-93ED-82E1F9248E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948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6D1C28-0F0C-214E-8322-B87F8AA539D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311DB-C32A-CC46-90F4-CE205A9DE9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252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6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72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08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43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79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15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51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87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  <a:lvl2pPr marL="4571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817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  <a:lvl2pPr marL="4571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741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72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2203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7643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6" indent="0">
              <a:buNone/>
              <a:defRPr sz="2000" b="1"/>
            </a:lvl2pPr>
            <a:lvl3pPr marL="914272" indent="0">
              <a:buNone/>
              <a:defRPr sz="1800" b="1"/>
            </a:lvl3pPr>
            <a:lvl4pPr marL="1371408" indent="0">
              <a:buNone/>
              <a:defRPr sz="1600" b="1"/>
            </a:lvl4pPr>
            <a:lvl5pPr marL="1828543" indent="0">
              <a:buNone/>
              <a:defRPr sz="1600" b="1"/>
            </a:lvl5pPr>
            <a:lvl6pPr marL="2285679" indent="0">
              <a:buNone/>
              <a:defRPr sz="1600" b="1"/>
            </a:lvl6pPr>
            <a:lvl7pPr marL="2742815" indent="0">
              <a:buNone/>
              <a:defRPr sz="1600" b="1"/>
            </a:lvl7pPr>
            <a:lvl8pPr marL="3199951" indent="0">
              <a:buNone/>
              <a:defRPr sz="1600" b="1"/>
            </a:lvl8pPr>
            <a:lvl9pPr marL="365708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6" indent="0">
              <a:buNone/>
              <a:defRPr sz="2000" b="1"/>
            </a:lvl2pPr>
            <a:lvl3pPr marL="914272" indent="0">
              <a:buNone/>
              <a:defRPr sz="1800" b="1"/>
            </a:lvl3pPr>
            <a:lvl4pPr marL="1371408" indent="0">
              <a:buNone/>
              <a:defRPr sz="1600" b="1"/>
            </a:lvl4pPr>
            <a:lvl5pPr marL="1828543" indent="0">
              <a:buNone/>
              <a:defRPr sz="1600" b="1"/>
            </a:lvl5pPr>
            <a:lvl6pPr marL="2285679" indent="0">
              <a:buNone/>
              <a:defRPr sz="1600" b="1"/>
            </a:lvl6pPr>
            <a:lvl7pPr marL="2742815" indent="0">
              <a:buNone/>
              <a:defRPr sz="1600" b="1"/>
            </a:lvl7pPr>
            <a:lvl8pPr marL="3199951" indent="0">
              <a:buNone/>
              <a:defRPr sz="1600" b="1"/>
            </a:lvl8pPr>
            <a:lvl9pPr marL="365708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456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854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763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6" indent="0">
              <a:buNone/>
              <a:defRPr sz="1200"/>
            </a:lvl2pPr>
            <a:lvl3pPr marL="914272" indent="0">
              <a:buNone/>
              <a:defRPr sz="1000"/>
            </a:lvl3pPr>
            <a:lvl4pPr marL="1371408" indent="0">
              <a:buNone/>
              <a:defRPr sz="900"/>
            </a:lvl4pPr>
            <a:lvl5pPr marL="1828543" indent="0">
              <a:buNone/>
              <a:defRPr sz="900"/>
            </a:lvl5pPr>
            <a:lvl6pPr marL="2285679" indent="0">
              <a:buNone/>
              <a:defRPr sz="900"/>
            </a:lvl6pPr>
            <a:lvl7pPr marL="2742815" indent="0">
              <a:buNone/>
              <a:defRPr sz="900"/>
            </a:lvl7pPr>
            <a:lvl8pPr marL="3199951" indent="0">
              <a:buNone/>
              <a:defRPr sz="900"/>
            </a:lvl8pPr>
            <a:lvl9pPr marL="365708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0553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6" indent="0">
              <a:buNone/>
              <a:defRPr sz="2800"/>
            </a:lvl2pPr>
            <a:lvl3pPr marL="914272" indent="0">
              <a:buNone/>
              <a:defRPr sz="2400"/>
            </a:lvl3pPr>
            <a:lvl4pPr marL="1371408" indent="0">
              <a:buNone/>
              <a:defRPr sz="2000"/>
            </a:lvl4pPr>
            <a:lvl5pPr marL="1828543" indent="0">
              <a:buNone/>
              <a:defRPr sz="2000"/>
            </a:lvl5pPr>
            <a:lvl6pPr marL="2285679" indent="0">
              <a:buNone/>
              <a:defRPr sz="2000"/>
            </a:lvl6pPr>
            <a:lvl7pPr marL="2742815" indent="0">
              <a:buNone/>
              <a:defRPr sz="2000"/>
            </a:lvl7pPr>
            <a:lvl8pPr marL="3199951" indent="0">
              <a:buNone/>
              <a:defRPr sz="2000"/>
            </a:lvl8pPr>
            <a:lvl9pPr marL="3657087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36" indent="0">
              <a:buNone/>
              <a:defRPr sz="1200"/>
            </a:lvl2pPr>
            <a:lvl3pPr marL="914272" indent="0">
              <a:buNone/>
              <a:defRPr sz="1000"/>
            </a:lvl3pPr>
            <a:lvl4pPr marL="1371408" indent="0">
              <a:buNone/>
              <a:defRPr sz="900"/>
            </a:lvl4pPr>
            <a:lvl5pPr marL="1828543" indent="0">
              <a:buNone/>
              <a:defRPr sz="900"/>
            </a:lvl5pPr>
            <a:lvl6pPr marL="2285679" indent="0">
              <a:buNone/>
              <a:defRPr sz="900"/>
            </a:lvl6pPr>
            <a:lvl7pPr marL="2742815" indent="0">
              <a:buNone/>
              <a:defRPr sz="900"/>
            </a:lvl7pPr>
            <a:lvl8pPr marL="3199951" indent="0">
              <a:buNone/>
              <a:defRPr sz="900"/>
            </a:lvl8pPr>
            <a:lvl9pPr marL="365708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036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31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908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658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6" indent="0">
              <a:buNone/>
              <a:defRPr sz="2000" b="1"/>
            </a:lvl2pPr>
            <a:lvl3pPr marL="914272" indent="0">
              <a:buNone/>
              <a:defRPr sz="1800" b="1"/>
            </a:lvl3pPr>
            <a:lvl4pPr marL="1371408" indent="0">
              <a:buNone/>
              <a:defRPr sz="1600" b="1"/>
            </a:lvl4pPr>
            <a:lvl5pPr marL="1828543" indent="0">
              <a:buNone/>
              <a:defRPr sz="1600" b="1"/>
            </a:lvl5pPr>
            <a:lvl6pPr marL="2285679" indent="0">
              <a:buNone/>
              <a:defRPr sz="1600" b="1"/>
            </a:lvl6pPr>
            <a:lvl7pPr marL="2742815" indent="0">
              <a:buNone/>
              <a:defRPr sz="1600" b="1"/>
            </a:lvl7pPr>
            <a:lvl8pPr marL="3199951" indent="0">
              <a:buNone/>
              <a:defRPr sz="1600" b="1"/>
            </a:lvl8pPr>
            <a:lvl9pPr marL="365708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6" indent="0">
              <a:buNone/>
              <a:defRPr sz="2000" b="1"/>
            </a:lvl2pPr>
            <a:lvl3pPr marL="914272" indent="0">
              <a:buNone/>
              <a:defRPr sz="1800" b="1"/>
            </a:lvl3pPr>
            <a:lvl4pPr marL="1371408" indent="0">
              <a:buNone/>
              <a:defRPr sz="1600" b="1"/>
            </a:lvl4pPr>
            <a:lvl5pPr marL="1828543" indent="0">
              <a:buNone/>
              <a:defRPr sz="1600" b="1"/>
            </a:lvl5pPr>
            <a:lvl6pPr marL="2285679" indent="0">
              <a:buNone/>
              <a:defRPr sz="1600" b="1"/>
            </a:lvl6pPr>
            <a:lvl7pPr marL="2742815" indent="0">
              <a:buNone/>
              <a:defRPr sz="1600" b="1"/>
            </a:lvl7pPr>
            <a:lvl8pPr marL="3199951" indent="0">
              <a:buNone/>
              <a:defRPr sz="1600" b="1"/>
            </a:lvl8pPr>
            <a:lvl9pPr marL="365708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718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903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15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6" indent="0">
              <a:buNone/>
              <a:defRPr sz="1200"/>
            </a:lvl2pPr>
            <a:lvl3pPr marL="914272" indent="0">
              <a:buNone/>
              <a:defRPr sz="1000"/>
            </a:lvl3pPr>
            <a:lvl4pPr marL="1371408" indent="0">
              <a:buNone/>
              <a:defRPr sz="900"/>
            </a:lvl4pPr>
            <a:lvl5pPr marL="1828543" indent="0">
              <a:buNone/>
              <a:defRPr sz="900"/>
            </a:lvl5pPr>
            <a:lvl6pPr marL="2285679" indent="0">
              <a:buNone/>
              <a:defRPr sz="900"/>
            </a:lvl6pPr>
            <a:lvl7pPr marL="2742815" indent="0">
              <a:buNone/>
              <a:defRPr sz="900"/>
            </a:lvl7pPr>
            <a:lvl8pPr marL="3199951" indent="0">
              <a:buNone/>
              <a:defRPr sz="900"/>
            </a:lvl8pPr>
            <a:lvl9pPr marL="365708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211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6" indent="0">
              <a:buNone/>
              <a:defRPr sz="2800"/>
            </a:lvl2pPr>
            <a:lvl3pPr marL="914272" indent="0">
              <a:buNone/>
              <a:defRPr sz="2400"/>
            </a:lvl3pPr>
            <a:lvl4pPr marL="1371408" indent="0">
              <a:buNone/>
              <a:defRPr sz="2000"/>
            </a:lvl4pPr>
            <a:lvl5pPr marL="1828543" indent="0">
              <a:buNone/>
              <a:defRPr sz="2000"/>
            </a:lvl5pPr>
            <a:lvl6pPr marL="2285679" indent="0">
              <a:buNone/>
              <a:defRPr sz="2000"/>
            </a:lvl6pPr>
            <a:lvl7pPr marL="2742815" indent="0">
              <a:buNone/>
              <a:defRPr sz="2000"/>
            </a:lvl7pPr>
            <a:lvl8pPr marL="3199951" indent="0">
              <a:buNone/>
              <a:defRPr sz="2000"/>
            </a:lvl8pPr>
            <a:lvl9pPr marL="3657087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36" indent="0">
              <a:buNone/>
              <a:defRPr sz="1200"/>
            </a:lvl2pPr>
            <a:lvl3pPr marL="914272" indent="0">
              <a:buNone/>
              <a:defRPr sz="1000"/>
            </a:lvl3pPr>
            <a:lvl4pPr marL="1371408" indent="0">
              <a:buNone/>
              <a:defRPr sz="900"/>
            </a:lvl4pPr>
            <a:lvl5pPr marL="1828543" indent="0">
              <a:buNone/>
              <a:defRPr sz="900"/>
            </a:lvl5pPr>
            <a:lvl6pPr marL="2285679" indent="0">
              <a:buNone/>
              <a:defRPr sz="900"/>
            </a:lvl6pPr>
            <a:lvl7pPr marL="2742815" indent="0">
              <a:buNone/>
              <a:defRPr sz="900"/>
            </a:lvl7pPr>
            <a:lvl8pPr marL="3199951" indent="0">
              <a:buNone/>
              <a:defRPr sz="900"/>
            </a:lvl8pPr>
            <a:lvl9pPr marL="365708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363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8229600" cy="1143000"/>
          </a:xfrm>
          <a:prstGeom prst="rect">
            <a:avLst/>
          </a:prstGeom>
        </p:spPr>
        <p:txBody>
          <a:bodyPr vert="horz" lIns="91427" tIns="45713" rIns="91427" bIns="45713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600202"/>
            <a:ext cx="8229600" cy="4525963"/>
          </a:xfrm>
          <a:prstGeom prst="rect">
            <a:avLst/>
          </a:prstGeom>
        </p:spPr>
        <p:txBody>
          <a:bodyPr vert="horz" lIns="91427" tIns="45713" rIns="91427" bIns="45713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 err="1"/>
              <a:t>sjdlf</a:t>
            </a:r>
            <a:endParaRPr lang="en-US" dirty="0"/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6356352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2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452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45713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Roboto Regular"/>
          <a:ea typeface="+mj-ea"/>
          <a:cs typeface="Roboto Regular"/>
        </a:defRPr>
      </a:lvl1pPr>
    </p:titleStyle>
    <p:bodyStyle>
      <a:lvl1pPr marL="342852" indent="-342852" algn="l" defTabSz="457136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Roboto Regular"/>
          <a:ea typeface="+mn-ea"/>
          <a:cs typeface="Roboto Regular"/>
        </a:defRPr>
      </a:lvl1pPr>
      <a:lvl2pPr marL="742845" indent="-285710" algn="l" defTabSz="457136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Roboto Regular"/>
          <a:ea typeface="+mn-ea"/>
          <a:cs typeface="Roboto Regular"/>
        </a:defRPr>
      </a:lvl2pPr>
      <a:lvl3pPr marL="1142840" indent="-228568" algn="l" defTabSz="457136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Roboto Regular"/>
          <a:ea typeface="+mn-ea"/>
          <a:cs typeface="Roboto Regular"/>
        </a:defRPr>
      </a:lvl3pPr>
      <a:lvl4pPr marL="1599975" indent="-228568" algn="l" defTabSz="457136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Roboto Regular"/>
          <a:ea typeface="+mn-ea"/>
          <a:cs typeface="Roboto Regular"/>
        </a:defRPr>
      </a:lvl4pPr>
      <a:lvl5pPr marL="2171395" indent="-342852" algn="l" defTabSz="457136" rtl="0" eaLnBrk="1" latinLnBrk="0" hangingPunct="1">
        <a:spcBef>
          <a:spcPct val="20000"/>
        </a:spcBef>
        <a:buFont typeface="Wingdings" charset="2"/>
        <a:buChar char="v"/>
        <a:defRPr sz="2000" kern="1200">
          <a:solidFill>
            <a:schemeClr val="tx1"/>
          </a:solidFill>
          <a:latin typeface="Roboto Regular"/>
          <a:ea typeface="+mn-ea"/>
          <a:cs typeface="Roboto Regular"/>
        </a:defRPr>
      </a:lvl5pPr>
      <a:lvl6pPr marL="2514247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83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9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55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6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2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8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43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9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15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51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87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8229600" cy="1143000"/>
          </a:xfrm>
          <a:prstGeom prst="rect">
            <a:avLst/>
          </a:prstGeom>
        </p:spPr>
        <p:txBody>
          <a:bodyPr vert="horz" lIns="91427" tIns="45713" rIns="91427" bIns="45713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600202"/>
            <a:ext cx="8229600" cy="4525963"/>
          </a:xfrm>
          <a:prstGeom prst="rect">
            <a:avLst/>
          </a:prstGeom>
        </p:spPr>
        <p:txBody>
          <a:bodyPr vert="horz" lIns="91427" tIns="45713" rIns="91427" bIns="45713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6356352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2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326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</p:sldLayoutIdLst>
  <p:txStyles>
    <p:titleStyle>
      <a:lvl1pPr algn="l" defTabSz="45713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Roboto Regular"/>
          <a:ea typeface="+mj-ea"/>
          <a:cs typeface="Roboto Regular"/>
        </a:defRPr>
      </a:lvl1pPr>
    </p:titleStyle>
    <p:bodyStyle>
      <a:lvl1pPr marL="342852" indent="-342852" algn="l" defTabSz="457136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Roboto Regular"/>
          <a:ea typeface="+mn-ea"/>
          <a:cs typeface="Roboto Regular"/>
        </a:defRPr>
      </a:lvl1pPr>
      <a:lvl2pPr marL="742845" indent="-285710" algn="l" defTabSz="457136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Roboto Regular"/>
          <a:ea typeface="+mn-ea"/>
          <a:cs typeface="Roboto Regular"/>
        </a:defRPr>
      </a:lvl2pPr>
      <a:lvl3pPr marL="1142840" indent="-228568" algn="l" defTabSz="457136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Roboto Regular"/>
          <a:ea typeface="+mn-ea"/>
          <a:cs typeface="Roboto Regular"/>
        </a:defRPr>
      </a:lvl3pPr>
      <a:lvl4pPr marL="1599975" indent="-228568" algn="l" defTabSz="457136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Roboto Regular"/>
          <a:ea typeface="+mn-ea"/>
          <a:cs typeface="Roboto Regular"/>
        </a:defRPr>
      </a:lvl4pPr>
      <a:lvl5pPr marL="2057111" indent="-228568" algn="l" defTabSz="457136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Roboto Regular"/>
          <a:ea typeface="+mn-ea"/>
          <a:cs typeface="Roboto Regular"/>
        </a:defRPr>
      </a:lvl5pPr>
      <a:lvl6pPr marL="2514247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83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9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55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6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2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8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43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9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15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51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87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00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728122" y="5790240"/>
            <a:ext cx="7679263" cy="0"/>
          </a:xfrm>
          <a:prstGeom prst="line">
            <a:avLst/>
          </a:prstGeom>
          <a:ln w="12700" cmpd="sng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Picture 26" descr="UNEnvironment_Logo_English_Short_whi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8921" y="1"/>
            <a:ext cx="2495615" cy="161965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9728" y="329584"/>
            <a:ext cx="1024217" cy="102421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349" y="262708"/>
            <a:ext cx="1668964" cy="1194900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4D22F2D2-D017-4535-8ADA-44AAEEBAEA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8122" y="2260601"/>
            <a:ext cx="7679262" cy="2233083"/>
          </a:xfrm>
        </p:spPr>
        <p:txBody>
          <a:bodyPr lIns="0" rIns="0" bIns="144000" anchor="b">
            <a:noAutofit/>
          </a:bodyPr>
          <a:lstStyle/>
          <a:p>
            <a:r>
              <a:rPr lang="en-US" sz="4000" dirty="0" err="1">
                <a:solidFill>
                  <a:schemeClr val="bg1"/>
                </a:solidFill>
              </a:rPr>
              <a:t>PoW</a:t>
            </a:r>
            <a:r>
              <a:rPr lang="en-US" sz="4000" dirty="0">
                <a:solidFill>
                  <a:schemeClr val="bg1"/>
                </a:solidFill>
              </a:rPr>
              <a:t> 2020-2021: Proposal of PAP/RAC-led activities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B6C3A55A-27BD-422C-8B45-75F534808B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8122" y="4493683"/>
            <a:ext cx="7679262" cy="1271156"/>
          </a:xfrm>
        </p:spPr>
        <p:txBody>
          <a:bodyPr lIns="0" tIns="144000" rIns="0" bIns="144000" anchor="t">
            <a:noAutofit/>
          </a:bodyPr>
          <a:lstStyle/>
          <a:p>
            <a:endParaRPr lang="hr-HR" sz="1800" b="1" dirty="0">
              <a:solidFill>
                <a:srgbClr val="FFFFFF"/>
              </a:solidFill>
            </a:endParaRPr>
          </a:p>
          <a:p>
            <a:r>
              <a:rPr lang="en-US" sz="1800" b="1" dirty="0">
                <a:solidFill>
                  <a:srgbClr val="FFFFFF"/>
                </a:solidFill>
              </a:rPr>
              <a:t>Meeting of PAP/RAC Focal Points</a:t>
            </a:r>
            <a:r>
              <a:rPr lang="hr-HR" sz="1800" b="1" dirty="0">
                <a:solidFill>
                  <a:srgbClr val="FFFFFF"/>
                </a:solidFill>
              </a:rPr>
              <a:t>, </a:t>
            </a:r>
            <a:endParaRPr lang="en-US" sz="1800" b="1" dirty="0">
              <a:solidFill>
                <a:srgbClr val="FFFFFF"/>
              </a:solidFill>
            </a:endParaRPr>
          </a:p>
          <a:p>
            <a:r>
              <a:rPr lang="hr-HR" sz="1800" b="1" dirty="0">
                <a:solidFill>
                  <a:srgbClr val="FFFFFF"/>
                </a:solidFill>
              </a:rPr>
              <a:t>Split, Croatia, 8-9 May 2019</a:t>
            </a:r>
            <a:endParaRPr lang="en-US" sz="1800" b="1" dirty="0">
              <a:solidFill>
                <a:srgbClr val="FFFFFF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67B4F26-845E-423D-9A0C-7568C5B046C6}"/>
              </a:ext>
            </a:extLst>
          </p:cNvPr>
          <p:cNvCxnSpPr/>
          <p:nvPr/>
        </p:nvCxnSpPr>
        <p:spPr>
          <a:xfrm>
            <a:off x="728122" y="4493683"/>
            <a:ext cx="7679263" cy="0"/>
          </a:xfrm>
          <a:prstGeom prst="line">
            <a:avLst/>
          </a:prstGeom>
          <a:ln w="12700" cmpd="sng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le 1">
            <a:extLst>
              <a:ext uri="{FF2B5EF4-FFF2-40B4-BE49-F238E27FC236}">
                <a16:creationId xmlns:a16="http://schemas.microsoft.com/office/drawing/2014/main" id="{0852991B-6F9E-47A1-AC59-176D783F18A7}"/>
              </a:ext>
            </a:extLst>
          </p:cNvPr>
          <p:cNvSpPr txBox="1">
            <a:spLocks/>
          </p:cNvSpPr>
          <p:nvPr/>
        </p:nvSpPr>
        <p:spPr bwMode="auto">
          <a:xfrm>
            <a:off x="665595" y="5829438"/>
            <a:ext cx="3977686" cy="448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hr-HR" altLang="en-US" sz="1600" dirty="0">
                <a:solidFill>
                  <a:schemeClr val="bg1"/>
                </a:solidFill>
              </a:rPr>
              <a:t>Željka ŠKARIČIĆ, </a:t>
            </a:r>
            <a:r>
              <a:rPr lang="en-GB" altLang="en-US" sz="1600" dirty="0">
                <a:solidFill>
                  <a:schemeClr val="bg1"/>
                </a:solidFill>
              </a:rPr>
              <a:t>Director</a:t>
            </a:r>
            <a:r>
              <a:rPr lang="hr-HR" altLang="en-US" sz="1600" dirty="0">
                <a:solidFill>
                  <a:schemeClr val="bg1"/>
                </a:solidFill>
              </a:rPr>
              <a:t>, PAP/RAC</a:t>
            </a:r>
            <a:endParaRPr lang="en-US" alt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761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 txBox="1">
            <a:spLocks/>
          </p:cNvSpPr>
          <p:nvPr/>
        </p:nvSpPr>
        <p:spPr>
          <a:xfrm>
            <a:off x="728122" y="6350001"/>
            <a:ext cx="7679262" cy="508000"/>
          </a:xfrm>
          <a:prstGeom prst="rect">
            <a:avLst/>
          </a:prstGeom>
        </p:spPr>
        <p:txBody>
          <a:bodyPr vert="horz" lIns="0" tIns="45713" rIns="0" bIns="45713" rtlCol="0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fld id="{28574C2E-61E0-2C45-9917-25B26B6AD85F}" type="slidenum">
              <a:rPr lang="en-US" sz="900" smtClean="0">
                <a:solidFill>
                  <a:schemeClr val="bg1">
                    <a:lumMod val="65000"/>
                  </a:schemeClr>
                </a:solidFill>
              </a:rPr>
              <a:pPr/>
              <a:t>2</a:t>
            </a:fld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728122" y="1193800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28122" y="6350001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728122" y="1194409"/>
            <a:ext cx="7679262" cy="5156201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pPr>
              <a:buClr>
                <a:srgbClr val="FF0000"/>
              </a:buClr>
            </a:pPr>
            <a:endParaRPr lang="hr-HR" sz="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268288" indent="-268288">
              <a:buClr>
                <a:srgbClr val="FF0000"/>
              </a:buClr>
              <a:buFont typeface="Wingdings" pitchFamily="2" charset="2"/>
              <a:buChar char="ü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UNEP/MAP MTS 2016-2020</a:t>
            </a:r>
          </a:p>
          <a:p>
            <a:pPr>
              <a:buClr>
                <a:srgbClr val="FF0000"/>
              </a:buClr>
            </a:pPr>
            <a:endParaRPr lang="en-US" sz="1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268288" indent="-268288">
              <a:buClr>
                <a:srgbClr val="FF0000"/>
              </a:buClr>
              <a:buFont typeface="Wingdings" pitchFamily="2" charset="2"/>
              <a:buChar char="ü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Contribution to IMAP </a:t>
            </a:r>
          </a:p>
          <a:p>
            <a:pPr marL="268288" indent="-268288">
              <a:buClr>
                <a:srgbClr val="FF0000"/>
              </a:buClr>
              <a:buFont typeface="Wingdings" pitchFamily="2" charset="2"/>
              <a:buChar char="ü"/>
            </a:pPr>
            <a:endParaRPr lang="en-US" sz="1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268288" indent="-268288">
              <a:buClr>
                <a:srgbClr val="FF0000"/>
              </a:buClr>
              <a:buFont typeface="Wingdings" pitchFamily="2" charset="2"/>
              <a:buChar char="ü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Contribution to SD</a:t>
            </a:r>
            <a:r>
              <a:rPr lang="hr-HR" sz="1800" dirty="0">
                <a:latin typeface="Roboto Black"/>
                <a:ea typeface="Roboto Black" panose="02000000000000000000" pitchFamily="2" charset="0"/>
                <a:cs typeface="Roboto Black"/>
              </a:rPr>
              <a:t>G</a:t>
            </a: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s</a:t>
            </a:r>
          </a:p>
          <a:p>
            <a:pPr marL="268288" indent="-268288">
              <a:buClr>
                <a:srgbClr val="FF0000"/>
              </a:buClr>
              <a:buFont typeface="Wingdings" pitchFamily="2" charset="2"/>
              <a:buChar char="ü"/>
            </a:pPr>
            <a:endParaRPr lang="en-US" sz="1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268288" indent="-268288">
              <a:buClr>
                <a:srgbClr val="FF0000"/>
              </a:buClr>
              <a:buFont typeface="Wingdings" pitchFamily="2" charset="2"/>
              <a:buChar char="ü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Coherent package: policy development, on-the-ground projects, methodological support, capacity building &amp; awareness raising</a:t>
            </a:r>
          </a:p>
          <a:p>
            <a:pPr marL="268288" indent="-268288">
              <a:buClr>
                <a:srgbClr val="FF0000"/>
              </a:buClr>
              <a:buFont typeface="Wingdings" pitchFamily="2" charset="2"/>
              <a:buChar char="ü"/>
            </a:pPr>
            <a:endParaRPr lang="en-US" sz="1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268288" indent="-268288">
              <a:buClr>
                <a:srgbClr val="FF0000"/>
              </a:buClr>
              <a:buFont typeface="Wingdings" pitchFamily="2" charset="2"/>
              <a:buChar char="ü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Better hamonisation and synergies with partners</a:t>
            </a:r>
          </a:p>
          <a:p>
            <a:pPr>
              <a:buClr>
                <a:srgbClr val="FF0000"/>
              </a:buClr>
            </a:pPr>
            <a:endParaRPr lang="en-US" sz="1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268288" indent="-268288">
              <a:buClr>
                <a:srgbClr val="FF0000"/>
              </a:buClr>
              <a:buFont typeface="Wingdings" pitchFamily="2" charset="2"/>
              <a:buChar char="ü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Synergy and combination of several funding</a:t>
            </a:r>
            <a:r>
              <a:rPr lang="hr-HR" sz="1800" dirty="0">
                <a:latin typeface="Roboto Black"/>
                <a:ea typeface="Roboto Black" panose="02000000000000000000" pitchFamily="2" charset="0"/>
                <a:cs typeface="Roboto Black"/>
              </a:rPr>
              <a:t>s</a:t>
            </a: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 (MTF including IMELS, EU, GEF)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28122" y="2"/>
            <a:ext cx="7679262" cy="1193799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hr-HR" sz="3200" dirty="0">
              <a:solidFill>
                <a:srgbClr val="00AEEF"/>
              </a:solidFill>
            </a:endParaRPr>
          </a:p>
          <a:p>
            <a:r>
              <a:rPr lang="en-US" sz="3200" dirty="0">
                <a:solidFill>
                  <a:srgbClr val="00AEEF"/>
                </a:solidFill>
              </a:rPr>
              <a:t>Premises</a:t>
            </a:r>
          </a:p>
        </p:txBody>
      </p:sp>
    </p:spTree>
    <p:extLst>
      <p:ext uri="{BB962C8B-B14F-4D97-AF65-F5344CB8AC3E}">
        <p14:creationId xmlns:p14="http://schemas.microsoft.com/office/powerpoint/2010/main" val="819377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 txBox="1">
            <a:spLocks/>
          </p:cNvSpPr>
          <p:nvPr/>
        </p:nvSpPr>
        <p:spPr>
          <a:xfrm>
            <a:off x="728122" y="6350001"/>
            <a:ext cx="7679262" cy="508000"/>
          </a:xfrm>
          <a:prstGeom prst="rect">
            <a:avLst/>
          </a:prstGeom>
        </p:spPr>
        <p:txBody>
          <a:bodyPr vert="horz" lIns="0" tIns="45713" rIns="0" bIns="45713" rtlCol="0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fld id="{28574C2E-61E0-2C45-9917-25B26B6AD85F}" type="slidenum">
              <a:rPr lang="en-US" sz="900" smtClean="0">
                <a:solidFill>
                  <a:schemeClr val="bg1">
                    <a:lumMod val="65000"/>
                  </a:schemeClr>
                </a:solidFill>
              </a:rPr>
              <a:pPr/>
              <a:t>3</a:t>
            </a:fld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728122" y="1193800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28122" y="6350001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728122" y="1193800"/>
            <a:ext cx="7679262" cy="5156201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en-US" sz="1400" b="1" dirty="0">
              <a:solidFill>
                <a:srgbClr val="000000"/>
              </a:solidFill>
              <a:latin typeface="Roboto Black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28122" y="2"/>
            <a:ext cx="7679262" cy="1193799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en-US" sz="3200" dirty="0">
              <a:solidFill>
                <a:srgbClr val="00AEEF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755012" y="1195274"/>
            <a:ext cx="7679262" cy="5156201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pPr>
              <a:buClr>
                <a:srgbClr val="FF0000"/>
              </a:buClr>
            </a:pPr>
            <a:endParaRPr lang="hr-HR" sz="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Organisation of PAP/RAC NFPs meeting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1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Support to the CPs in the process of ratification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1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Support in the preparation of QSR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1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Organisation of the Mediterranean Coast Day events</a:t>
            </a:r>
          </a:p>
          <a:p>
            <a:endParaRPr lang="hr-HR" sz="2400" dirty="0">
              <a:latin typeface="Roboto Black"/>
              <a:ea typeface="Roboto Black" panose="02000000000000000000" pitchFamily="2" charset="0"/>
              <a:cs typeface="Roboto Black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10187" y="-3"/>
            <a:ext cx="7679262" cy="1193799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hr-HR" sz="3200" dirty="0">
              <a:solidFill>
                <a:srgbClr val="00AEEF"/>
              </a:solidFill>
            </a:endParaRPr>
          </a:p>
          <a:p>
            <a:r>
              <a:rPr lang="en-US" sz="3200" dirty="0">
                <a:solidFill>
                  <a:srgbClr val="00AEEF"/>
                </a:solidFill>
              </a:rPr>
              <a:t>Overarching Theme: </a:t>
            </a:r>
            <a:r>
              <a:rPr lang="hr-HR" sz="3200" dirty="0">
                <a:solidFill>
                  <a:srgbClr val="00AEEF"/>
                </a:solidFill>
              </a:rPr>
              <a:t>GOVERNANCE</a:t>
            </a:r>
            <a:endParaRPr lang="en-US" sz="3200" dirty="0">
              <a:solidFill>
                <a:srgbClr val="00AE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377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 txBox="1">
            <a:spLocks/>
          </p:cNvSpPr>
          <p:nvPr/>
        </p:nvSpPr>
        <p:spPr>
          <a:xfrm>
            <a:off x="728122" y="6350001"/>
            <a:ext cx="7679262" cy="508000"/>
          </a:xfrm>
          <a:prstGeom prst="rect">
            <a:avLst/>
          </a:prstGeom>
        </p:spPr>
        <p:txBody>
          <a:bodyPr vert="horz" lIns="0" tIns="45713" rIns="0" bIns="45713" rtlCol="0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fld id="{28574C2E-61E0-2C45-9917-25B26B6AD85F}" type="slidenum">
              <a:rPr lang="en-US" sz="900" smtClean="0">
                <a:solidFill>
                  <a:schemeClr val="bg1">
                    <a:lumMod val="65000"/>
                  </a:schemeClr>
                </a:solidFill>
              </a:rPr>
              <a:pPr/>
              <a:t>4</a:t>
            </a:fld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728122" y="1193800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28122" y="6350001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728122" y="1193800"/>
            <a:ext cx="7679262" cy="5156201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en-US" sz="1400" b="1" dirty="0">
              <a:solidFill>
                <a:srgbClr val="000000"/>
              </a:solidFill>
              <a:latin typeface="Roboto Black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28122" y="2"/>
            <a:ext cx="7679262" cy="1193799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en-US" sz="3200" dirty="0">
              <a:solidFill>
                <a:srgbClr val="00AEEF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755012" y="1200962"/>
            <a:ext cx="7679262" cy="5156201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pPr>
              <a:buClr>
                <a:srgbClr val="FF0000"/>
              </a:buClr>
            </a:pPr>
            <a:endParaRPr lang="hr-HR" sz="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Preparation and implementation of the CAMPs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1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Boosting of the CAMP and other ICZM projects network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1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Final phase of the GEF Adriatic project (Albania and Montenegro)</a:t>
            </a:r>
            <a:endParaRPr lang="hr-HR" sz="1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>
              <a:buClr>
                <a:srgbClr val="FF0000"/>
              </a:buClr>
            </a:pPr>
            <a:endParaRPr lang="hr-HR" sz="1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Finalis</a:t>
            </a:r>
            <a:r>
              <a:rPr lang="hr-HR" sz="1800" dirty="0">
                <a:latin typeface="Roboto Black"/>
                <a:ea typeface="Roboto Black" panose="02000000000000000000" pitchFamily="2" charset="0"/>
                <a:cs typeface="Roboto Black"/>
              </a:rPr>
              <a:t>a</a:t>
            </a: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tion of the PORTODIMARE project</a:t>
            </a:r>
          </a:p>
          <a:p>
            <a:pPr>
              <a:buClr>
                <a:srgbClr val="FF0000"/>
              </a:buClr>
            </a:pPr>
            <a:endParaRPr lang="en-US" sz="1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Development and testing of MSP toolkit</a:t>
            </a:r>
            <a:endParaRPr lang="hr-HR" sz="1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>
              <a:buClr>
                <a:srgbClr val="FF0000"/>
              </a:buClr>
            </a:pPr>
            <a:endParaRPr lang="en-US" sz="1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Training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4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10187" y="-3"/>
            <a:ext cx="7679262" cy="1193799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r>
              <a:rPr lang="en-US" sz="3200" dirty="0">
                <a:solidFill>
                  <a:srgbClr val="00AEEF"/>
                </a:solidFill>
              </a:rPr>
              <a:t>Core Theme: LAND-SEA INTERACTIONS AND PROCESSES</a:t>
            </a:r>
          </a:p>
        </p:txBody>
      </p:sp>
    </p:spTree>
    <p:extLst>
      <p:ext uri="{BB962C8B-B14F-4D97-AF65-F5344CB8AC3E}">
        <p14:creationId xmlns:p14="http://schemas.microsoft.com/office/powerpoint/2010/main" val="819377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 txBox="1">
            <a:spLocks/>
          </p:cNvSpPr>
          <p:nvPr/>
        </p:nvSpPr>
        <p:spPr>
          <a:xfrm>
            <a:off x="728122" y="6350001"/>
            <a:ext cx="7679262" cy="508000"/>
          </a:xfrm>
          <a:prstGeom prst="rect">
            <a:avLst/>
          </a:prstGeom>
        </p:spPr>
        <p:txBody>
          <a:bodyPr vert="horz" lIns="0" tIns="45713" rIns="0" bIns="45713" rtlCol="0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fld id="{28574C2E-61E0-2C45-9917-25B26B6AD85F}" type="slidenum">
              <a:rPr lang="en-US" sz="900" smtClean="0">
                <a:solidFill>
                  <a:schemeClr val="bg1">
                    <a:lumMod val="65000"/>
                  </a:schemeClr>
                </a:solidFill>
              </a:rPr>
              <a:pPr/>
              <a:t>5</a:t>
            </a:fld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728122" y="1193800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28122" y="6350001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728122" y="1193800"/>
            <a:ext cx="7679262" cy="5156201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en-US" sz="1400" b="1" dirty="0">
              <a:solidFill>
                <a:srgbClr val="000000"/>
              </a:solidFill>
              <a:latin typeface="Roboto Black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28122" y="2"/>
            <a:ext cx="7679262" cy="1193799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en-US" sz="3200" dirty="0">
              <a:solidFill>
                <a:srgbClr val="00AEEF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755012" y="1193795"/>
            <a:ext cx="7679262" cy="5156201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pPr>
              <a:buClr>
                <a:srgbClr val="FF0000"/>
              </a:buClr>
            </a:pPr>
            <a:endParaRPr lang="en-US" sz="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Preparation of National ICZM Strategies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1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Preparation of coastal plans 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1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Delivering </a:t>
            </a:r>
            <a:r>
              <a:rPr lang="en-US" sz="1800" dirty="0" err="1">
                <a:latin typeface="Roboto Black"/>
                <a:ea typeface="Roboto Black" panose="02000000000000000000" pitchFamily="2" charset="0"/>
                <a:cs typeface="Roboto Black"/>
              </a:rPr>
              <a:t>MedOpen</a:t>
            </a: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 virtual TC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1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Populating the ICZM Platform 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1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Supporting ICZM coordination mechanisms at all levels</a:t>
            </a:r>
          </a:p>
          <a:p>
            <a:endParaRPr lang="hr-HR" sz="24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endParaRPr lang="hr-HR" sz="24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endParaRPr lang="hr-HR" sz="24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endParaRPr lang="hr-HR" sz="24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endParaRPr lang="hr-HR" sz="24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endParaRPr lang="hr-HR" sz="24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endParaRPr lang="hr-HR" sz="24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endParaRPr lang="hr-HR" sz="2400" dirty="0">
              <a:latin typeface="Roboto Black"/>
              <a:ea typeface="Roboto Black" panose="02000000000000000000" pitchFamily="2" charset="0"/>
              <a:cs typeface="Roboto Black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10187" y="-3"/>
            <a:ext cx="7679262" cy="1193799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hr-HR" sz="3200" dirty="0">
              <a:solidFill>
                <a:srgbClr val="00AEEF"/>
              </a:solidFill>
            </a:endParaRPr>
          </a:p>
          <a:p>
            <a:r>
              <a:rPr lang="en-US" sz="3200" dirty="0">
                <a:solidFill>
                  <a:srgbClr val="00AEEF"/>
                </a:solidFill>
              </a:rPr>
              <a:t>Cross-cutting Theme: ICZM</a:t>
            </a:r>
          </a:p>
        </p:txBody>
      </p:sp>
    </p:spTree>
    <p:extLst>
      <p:ext uri="{BB962C8B-B14F-4D97-AF65-F5344CB8AC3E}">
        <p14:creationId xmlns:p14="http://schemas.microsoft.com/office/powerpoint/2010/main" val="2504737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 txBox="1">
            <a:spLocks/>
          </p:cNvSpPr>
          <p:nvPr/>
        </p:nvSpPr>
        <p:spPr>
          <a:xfrm>
            <a:off x="728122" y="6350001"/>
            <a:ext cx="7679262" cy="508000"/>
          </a:xfrm>
          <a:prstGeom prst="rect">
            <a:avLst/>
          </a:prstGeom>
        </p:spPr>
        <p:txBody>
          <a:bodyPr vert="horz" lIns="0" tIns="45713" rIns="0" bIns="45713" rtlCol="0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fld id="{28574C2E-61E0-2C45-9917-25B26B6AD85F}" type="slidenum">
              <a:rPr lang="en-US" sz="900" smtClean="0">
                <a:solidFill>
                  <a:schemeClr val="bg1">
                    <a:lumMod val="65000"/>
                  </a:schemeClr>
                </a:solidFill>
              </a:rPr>
              <a:pPr/>
              <a:t>6</a:t>
            </a:fld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728122" y="1193800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28122" y="6350001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728122" y="1193800"/>
            <a:ext cx="7679262" cy="5156201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en-US" sz="1400" b="1" dirty="0">
              <a:solidFill>
                <a:srgbClr val="000000"/>
              </a:solidFill>
              <a:latin typeface="Roboto Black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28122" y="2"/>
            <a:ext cx="7679262" cy="1193799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en-US" sz="3200" dirty="0">
              <a:solidFill>
                <a:srgbClr val="00AEEF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755012" y="1193795"/>
            <a:ext cx="7679262" cy="5156201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pPr>
              <a:buClr>
                <a:srgbClr val="FF0000"/>
              </a:buClr>
            </a:pPr>
            <a:endParaRPr lang="hr-HR" sz="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285750" indent="-28575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Implementation of the GEF project on CC</a:t>
            </a:r>
            <a:endParaRPr lang="hr-HR" sz="1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640080" indent="-285750">
              <a:lnSpc>
                <a:spcPct val="150000"/>
              </a:lnSpc>
              <a:buClr>
                <a:srgbClr val="FF0000"/>
              </a:buClr>
              <a:buFontTx/>
              <a:buChar char="‒"/>
            </a:pPr>
            <a:r>
              <a:rPr lang="en-US" sz="1600" dirty="0">
                <a:latin typeface="Roboto Black"/>
                <a:ea typeface="Roboto Black" panose="02000000000000000000" pitchFamily="2" charset="0"/>
                <a:cs typeface="Roboto Black"/>
              </a:rPr>
              <a:t>to complement coastal plans in Montenegro and Morocco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1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Implementation of the ADRIADAPT project: </a:t>
            </a:r>
          </a:p>
          <a:p>
            <a:pPr marL="640080" indent="-285750">
              <a:lnSpc>
                <a:spcPct val="150000"/>
              </a:lnSpc>
              <a:buClr>
                <a:srgbClr val="FF0000"/>
              </a:buClr>
              <a:buFontTx/>
              <a:buChar char="‒"/>
            </a:pPr>
            <a:r>
              <a:rPr lang="en-US" sz="1600" dirty="0">
                <a:latin typeface="Roboto Black"/>
                <a:ea typeface="Roboto Black" panose="02000000000000000000" pitchFamily="2" charset="0"/>
                <a:cs typeface="Roboto Black"/>
              </a:rPr>
              <a:t>Adaptation &amp; resilience guidelines</a:t>
            </a:r>
          </a:p>
          <a:p>
            <a:pPr marL="640080" indent="-285750">
              <a:lnSpc>
                <a:spcPct val="150000"/>
              </a:lnSpc>
              <a:buClr>
                <a:srgbClr val="FF0000"/>
              </a:buClr>
              <a:buFontTx/>
              <a:buChar char="‒"/>
            </a:pPr>
            <a:r>
              <a:rPr lang="en-US" sz="1600" dirty="0">
                <a:latin typeface="Roboto Black"/>
                <a:ea typeface="Roboto Black" panose="02000000000000000000" pitchFamily="2" charset="0"/>
                <a:cs typeface="Roboto Black"/>
              </a:rPr>
              <a:t>Adriatic Climate Adapt platform</a:t>
            </a:r>
          </a:p>
          <a:p>
            <a:pPr marL="640080" indent="-285750">
              <a:lnSpc>
                <a:spcPct val="150000"/>
              </a:lnSpc>
              <a:buClr>
                <a:srgbClr val="FF0000"/>
              </a:buClr>
              <a:buFontTx/>
              <a:buChar char="‒"/>
            </a:pPr>
            <a:r>
              <a:rPr lang="en-US" sz="1600" dirty="0">
                <a:latin typeface="Roboto Black"/>
                <a:ea typeface="Roboto Black" panose="02000000000000000000" pitchFamily="2" charset="0"/>
                <a:cs typeface="Roboto Black"/>
              </a:rPr>
              <a:t>CC adaptation strategies for 2 Croatian coastal municipalities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1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endParaRPr lang="hr-HR" sz="24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endParaRPr lang="hr-HR" sz="24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endParaRPr lang="hr-HR" sz="24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endParaRPr lang="hr-HR" sz="24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endParaRPr lang="hr-HR" sz="24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endParaRPr lang="hr-HR" sz="2400" dirty="0">
              <a:latin typeface="Roboto Black"/>
              <a:ea typeface="Roboto Black" panose="02000000000000000000" pitchFamily="2" charset="0"/>
              <a:cs typeface="Roboto Black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10187" y="-3"/>
            <a:ext cx="7679262" cy="1193799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hr-HR" sz="3200" dirty="0">
              <a:solidFill>
                <a:srgbClr val="00AEEF"/>
              </a:solidFill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911AC52-5C14-4E16-9438-4B3CA838D65C}"/>
              </a:ext>
            </a:extLst>
          </p:cNvPr>
          <p:cNvSpPr txBox="1">
            <a:spLocks/>
          </p:cNvSpPr>
          <p:nvPr/>
        </p:nvSpPr>
        <p:spPr>
          <a:xfrm>
            <a:off x="746057" y="428058"/>
            <a:ext cx="7679262" cy="815788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r>
              <a:rPr lang="en-US" sz="3200" dirty="0">
                <a:solidFill>
                  <a:srgbClr val="00AEEF"/>
                </a:solidFill>
              </a:rPr>
              <a:t>Cross-cutting Theme</a:t>
            </a:r>
            <a:r>
              <a:rPr lang="hr-HR" sz="3200" dirty="0">
                <a:solidFill>
                  <a:srgbClr val="00AEEF"/>
                </a:solidFill>
              </a:rPr>
              <a:t>: CLIMATE CHANGE</a:t>
            </a:r>
            <a:endParaRPr lang="en-US" sz="3200" dirty="0">
              <a:solidFill>
                <a:srgbClr val="00AE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377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00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5234" y="3903947"/>
            <a:ext cx="4995349" cy="844551"/>
          </a:xfrm>
        </p:spPr>
        <p:txBody>
          <a:bodyPr lIns="0" rIns="0" bIns="234000" anchor="b"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Thank you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728122" y="4493683"/>
            <a:ext cx="7679263" cy="0"/>
          </a:xfrm>
          <a:prstGeom prst="line">
            <a:avLst/>
          </a:prstGeom>
          <a:ln w="12700" cmpd="sng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UNEnvironment_Logo_English_Short_whi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5055" y="2135796"/>
            <a:ext cx="2495615" cy="1619656"/>
          </a:xfrm>
          <a:prstGeom prst="rect">
            <a:avLst/>
          </a:prstGeom>
        </p:spPr>
      </p:pic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5156201" y="4493684"/>
            <a:ext cx="3251184" cy="1296556"/>
          </a:xfrm>
        </p:spPr>
        <p:txBody>
          <a:bodyPr lIns="0" tIns="144000" rIns="0" anchor="t">
            <a:normAutofit fontScale="70000" lnSpcReduction="20000"/>
          </a:bodyPr>
          <a:lstStyle/>
          <a:p>
            <a:pPr algn="r">
              <a:lnSpc>
                <a:spcPct val="90000"/>
              </a:lnSpc>
            </a:pPr>
            <a:r>
              <a:rPr lang="en-GB" sz="1200" dirty="0">
                <a:solidFill>
                  <a:schemeClr val="bg1"/>
                </a:solidFill>
              </a:rPr>
              <a:t>United Nations Environment Programme</a:t>
            </a:r>
          </a:p>
          <a:p>
            <a:pPr algn="r">
              <a:lnSpc>
                <a:spcPct val="90000"/>
              </a:lnSpc>
            </a:pPr>
            <a:r>
              <a:rPr lang="en-GB" sz="1200" dirty="0">
                <a:solidFill>
                  <a:schemeClr val="bg1"/>
                </a:solidFill>
              </a:rPr>
              <a:t>Mediterranean Action Plan</a:t>
            </a:r>
          </a:p>
          <a:p>
            <a:pPr algn="r">
              <a:lnSpc>
                <a:spcPct val="90000"/>
              </a:lnSpc>
            </a:pPr>
            <a:r>
              <a:rPr lang="en-GB" sz="1200" dirty="0">
                <a:solidFill>
                  <a:schemeClr val="bg1"/>
                </a:solidFill>
              </a:rPr>
              <a:t>Priority Actions Programme</a:t>
            </a:r>
          </a:p>
          <a:p>
            <a:pPr algn="r">
              <a:lnSpc>
                <a:spcPct val="90000"/>
              </a:lnSpc>
            </a:pPr>
            <a:r>
              <a:rPr lang="en-GB" sz="1200" dirty="0">
                <a:solidFill>
                  <a:schemeClr val="bg1"/>
                </a:solidFill>
              </a:rPr>
              <a:t>Regional Activity Centre</a:t>
            </a:r>
            <a:r>
              <a:rPr lang="hr-HR" sz="1200" dirty="0">
                <a:solidFill>
                  <a:schemeClr val="bg1"/>
                </a:solidFill>
              </a:rPr>
              <a:t> (PAP/RAC)</a:t>
            </a:r>
            <a:endParaRPr lang="en-GB" sz="1200" dirty="0">
              <a:solidFill>
                <a:schemeClr val="bg1"/>
              </a:solidFill>
            </a:endParaRPr>
          </a:p>
          <a:p>
            <a:pPr algn="r">
              <a:lnSpc>
                <a:spcPct val="90000"/>
              </a:lnSpc>
            </a:pPr>
            <a:r>
              <a:rPr lang="en-GB" sz="1200" dirty="0" err="1">
                <a:solidFill>
                  <a:schemeClr val="bg1"/>
                </a:solidFill>
              </a:rPr>
              <a:t>Kraj</a:t>
            </a:r>
            <a:r>
              <a:rPr lang="en-GB" sz="1200" dirty="0">
                <a:solidFill>
                  <a:schemeClr val="bg1"/>
                </a:solidFill>
              </a:rPr>
              <a:t> </a:t>
            </a:r>
            <a:r>
              <a:rPr lang="en-GB" sz="1200" dirty="0" err="1">
                <a:solidFill>
                  <a:schemeClr val="bg1"/>
                </a:solidFill>
              </a:rPr>
              <a:t>Sv</a:t>
            </a:r>
            <a:r>
              <a:rPr lang="en-GB" sz="1200" dirty="0">
                <a:solidFill>
                  <a:schemeClr val="bg1"/>
                </a:solidFill>
              </a:rPr>
              <a:t>. </a:t>
            </a:r>
            <a:r>
              <a:rPr lang="en-GB" sz="1200" dirty="0" err="1">
                <a:solidFill>
                  <a:schemeClr val="bg1"/>
                </a:solidFill>
              </a:rPr>
              <a:t>Ivana</a:t>
            </a:r>
            <a:r>
              <a:rPr lang="en-GB" sz="1200" dirty="0">
                <a:solidFill>
                  <a:schemeClr val="bg1"/>
                </a:solidFill>
              </a:rPr>
              <a:t> 11</a:t>
            </a:r>
          </a:p>
          <a:p>
            <a:pPr algn="r">
              <a:lnSpc>
                <a:spcPct val="90000"/>
              </a:lnSpc>
            </a:pPr>
            <a:r>
              <a:rPr lang="en-GB" sz="1200" dirty="0">
                <a:solidFill>
                  <a:schemeClr val="bg1"/>
                </a:solidFill>
              </a:rPr>
              <a:t>21000 Split, CROATIA</a:t>
            </a:r>
          </a:p>
          <a:p>
            <a:pPr algn="r">
              <a:lnSpc>
                <a:spcPct val="90000"/>
              </a:lnSpc>
            </a:pPr>
            <a:r>
              <a:rPr lang="en-GB" sz="1200" dirty="0" err="1">
                <a:solidFill>
                  <a:schemeClr val="bg1"/>
                </a:solidFill>
              </a:rPr>
              <a:t>tel</a:t>
            </a:r>
            <a:r>
              <a:rPr lang="en-GB" sz="1200" dirty="0">
                <a:solidFill>
                  <a:schemeClr val="bg1"/>
                </a:solidFill>
              </a:rPr>
              <a:t>:  (385) (21) 34 </a:t>
            </a:r>
            <a:r>
              <a:rPr lang="hr-HR" sz="1200" dirty="0">
                <a:solidFill>
                  <a:schemeClr val="bg1"/>
                </a:solidFill>
              </a:rPr>
              <a:t>04 70</a:t>
            </a:r>
            <a:endParaRPr lang="en-GB" sz="1200" dirty="0">
              <a:solidFill>
                <a:schemeClr val="bg1"/>
              </a:solidFill>
            </a:endParaRPr>
          </a:p>
          <a:p>
            <a:pPr algn="r">
              <a:lnSpc>
                <a:spcPct val="90000"/>
              </a:lnSpc>
            </a:pPr>
            <a:r>
              <a:rPr lang="en-GB" sz="1200" dirty="0">
                <a:solidFill>
                  <a:schemeClr val="bg1"/>
                </a:solidFill>
              </a:rPr>
              <a:t>fax: (385) (21) 3</a:t>
            </a:r>
            <a:r>
              <a:rPr lang="hr-HR" sz="1200" dirty="0">
                <a:solidFill>
                  <a:schemeClr val="bg1"/>
                </a:solidFill>
              </a:rPr>
              <a:t>4 04 90</a:t>
            </a:r>
            <a:endParaRPr lang="en-GB" sz="1200" dirty="0">
              <a:solidFill>
                <a:schemeClr val="bg1"/>
              </a:solidFill>
            </a:endParaRPr>
          </a:p>
          <a:p>
            <a:pPr algn="r">
              <a:lnSpc>
                <a:spcPct val="90000"/>
              </a:lnSpc>
            </a:pPr>
            <a:r>
              <a:rPr lang="en-GB" sz="1200" dirty="0">
                <a:solidFill>
                  <a:schemeClr val="bg1"/>
                </a:solidFill>
              </a:rPr>
              <a:t>e-mail: pap</a:t>
            </a:r>
            <a:r>
              <a:rPr lang="hr-HR" sz="1200" dirty="0" err="1">
                <a:solidFill>
                  <a:schemeClr val="bg1"/>
                </a:solidFill>
              </a:rPr>
              <a:t>rac</a:t>
            </a:r>
            <a:r>
              <a:rPr lang="en-GB" sz="1200" dirty="0">
                <a:solidFill>
                  <a:schemeClr val="bg1"/>
                </a:solidFill>
              </a:rPr>
              <a:t>@</a:t>
            </a:r>
            <a:r>
              <a:rPr lang="hr-HR" sz="1200" dirty="0" err="1">
                <a:solidFill>
                  <a:schemeClr val="bg1"/>
                </a:solidFill>
              </a:rPr>
              <a:t>paprac</a:t>
            </a:r>
            <a:r>
              <a:rPr lang="en-GB" sz="1200" dirty="0">
                <a:solidFill>
                  <a:schemeClr val="bg1"/>
                </a:solidFill>
              </a:rPr>
              <a:t>.</a:t>
            </a:r>
            <a:r>
              <a:rPr lang="hr-HR" sz="1200" dirty="0" err="1">
                <a:solidFill>
                  <a:schemeClr val="bg1"/>
                </a:solidFill>
              </a:rPr>
              <a:t>org</a:t>
            </a:r>
            <a:endParaRPr lang="en-GB" sz="1200" dirty="0">
              <a:solidFill>
                <a:schemeClr val="bg1"/>
              </a:solidFill>
            </a:endParaRPr>
          </a:p>
          <a:p>
            <a:pPr algn="r">
              <a:lnSpc>
                <a:spcPct val="90000"/>
              </a:lnSpc>
            </a:pPr>
            <a:r>
              <a:rPr lang="en-GB" sz="1200" dirty="0">
                <a:solidFill>
                  <a:schemeClr val="bg1"/>
                </a:solidFill>
              </a:rPr>
              <a:t>http://www.pap-thecoastcentre.org</a:t>
            </a:r>
            <a:endParaRPr lang="en-GB" sz="1200" b="1" dirty="0">
              <a:solidFill>
                <a:schemeClr val="bg1"/>
              </a:solidFill>
            </a:endParaRPr>
          </a:p>
          <a:p>
            <a:pPr algn="r"/>
            <a:endParaRPr lang="en-US" sz="900" dirty="0">
              <a:solidFill>
                <a:srgbClr val="FFFFFF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728122" y="5790240"/>
            <a:ext cx="7679263" cy="0"/>
          </a:xfrm>
          <a:prstGeom prst="line">
            <a:avLst/>
          </a:prstGeom>
          <a:ln w="12700" cmpd="sng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 txBox="1">
            <a:spLocks/>
          </p:cNvSpPr>
          <p:nvPr/>
        </p:nvSpPr>
        <p:spPr>
          <a:xfrm>
            <a:off x="728121" y="5814464"/>
            <a:ext cx="2687432" cy="597747"/>
          </a:xfrm>
          <a:prstGeom prst="rect">
            <a:avLst/>
          </a:prstGeom>
        </p:spPr>
        <p:txBody>
          <a:bodyPr vert="horz" lIns="0" tIns="144000" rIns="0" bIns="45713" rtlCol="0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600" dirty="0">
                <a:solidFill>
                  <a:srgbClr val="FFFFFF"/>
                </a:solidFill>
              </a:rPr>
              <a:t>www.pap</a:t>
            </a:r>
            <a:r>
              <a:rPr lang="hr-HR" sz="1600" dirty="0">
                <a:solidFill>
                  <a:srgbClr val="FFFFFF"/>
                </a:solidFill>
              </a:rPr>
              <a:t>-</a:t>
            </a:r>
            <a:r>
              <a:rPr lang="hr-HR" sz="1600" dirty="0" err="1">
                <a:solidFill>
                  <a:srgbClr val="FFFFFF"/>
                </a:solidFill>
              </a:rPr>
              <a:t>thecoastcentre</a:t>
            </a:r>
            <a:r>
              <a:rPr lang="en-US" sz="1600" dirty="0">
                <a:solidFill>
                  <a:srgbClr val="FFFFFF"/>
                </a:solidFill>
              </a:rPr>
              <a:t>.org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3192" y="2516863"/>
            <a:ext cx="931724" cy="9317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83" y="2424571"/>
            <a:ext cx="1566110" cy="1124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728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UNEnvironment_PPT_English_ver2</Template>
  <TotalTime>918</TotalTime>
  <Words>314</Words>
  <Application>Microsoft Office PowerPoint</Application>
  <PresentationFormat>On-screen Show (4:3)</PresentationFormat>
  <Paragraphs>91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Roboto</vt:lpstr>
      <vt:lpstr>Roboto Black</vt:lpstr>
      <vt:lpstr>Roboto Regular</vt:lpstr>
      <vt:lpstr>Wingdings</vt:lpstr>
      <vt:lpstr>Office Theme</vt:lpstr>
      <vt:lpstr>7_Office Theme</vt:lpstr>
      <vt:lpstr>PoW 2020-2021: Proposal of PAP/RAC-led activities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Company>UNEP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Hoda Elturk</dc:creator>
  <cp:lastModifiedBy>Zeljka Skaricic</cp:lastModifiedBy>
  <cp:revision>119</cp:revision>
  <cp:lastPrinted>2017-02-02T13:27:08Z</cp:lastPrinted>
  <dcterms:created xsi:type="dcterms:W3CDTF">2017-03-01T11:35:34Z</dcterms:created>
  <dcterms:modified xsi:type="dcterms:W3CDTF">2019-05-07T10:01:52Z</dcterms:modified>
</cp:coreProperties>
</file>