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71" r:id="rId3"/>
    <p:sldId id="321" r:id="rId4"/>
    <p:sldId id="322" r:id="rId5"/>
    <p:sldId id="323" r:id="rId6"/>
    <p:sldId id="269" r:id="rId7"/>
  </p:sldIdLst>
  <p:sldSz cx="9144000" cy="6858000" type="screen4x3"/>
  <p:notesSz cx="6858000" cy="9144000"/>
  <p:defaultTextStyle>
    <a:defPPr>
      <a:defRPr lang="en-US"/>
    </a:defPPr>
    <a:lvl1pPr marL="0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6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72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08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43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79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15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51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87" algn="l" defTabSz="45713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Tips for a successful presentation" id="{FC232CDB-8A9E-1148-994D-E4401834FBC7}">
          <p14:sldIdLst/>
        </p14:section>
        <p14:section name="Intro slide options" id="{6DE3BC16-BA9D-514E-992B-9D4CE90FC4DB}">
          <p14:sldIdLst>
            <p14:sldId id="256"/>
          </p14:sldIdLst>
        </p14:section>
        <p14:section name="Quote slide" id="{45C34FC4-B2B6-5D40-87DC-91F9DBFCD590}">
          <p14:sldIdLst/>
        </p14:section>
        <p14:section name="Content slide options - text only" id="{B3BC6B92-6142-6643-B1B4-33A02C6873F2}">
          <p14:sldIdLst>
            <p14:sldId id="271"/>
            <p14:sldId id="321"/>
            <p14:sldId id="322"/>
            <p14:sldId id="323"/>
          </p14:sldIdLst>
        </p14:section>
        <p14:section name="Content slide options - bulleted lists" id="{E466CC74-660C-FC46-A0E3-BF41A350C32C}">
          <p14:sldIdLst/>
        </p14:section>
        <p14:section name="Content slide options - images" id="{309F6C77-BCBF-EC49-A40B-7F96ADAE62C1}">
          <p14:sldIdLst/>
        </p14:section>
        <p14:section name="Content slide options - graphs / charts" id="{9A19F220-5757-9641-AB8B-6169DBE77084}">
          <p14:sldIdLst/>
        </p14:section>
        <p14:section name="Section Divider slide options" id="{BB0DE6CE-D36E-F148-B7AB-2E1C9BC89682}">
          <p14:sldIdLst/>
        </p14:section>
        <p14:section name="Sign off slide" id="{DF88D4E2-3FCD-694C-A611-EC711783F631}">
          <p14:sldIdLst>
            <p14:sldId id="269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anjith Ramadasa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3C9D6"/>
    <a:srgbClr val="A4C2D2"/>
    <a:srgbClr val="C7EAFB"/>
    <a:srgbClr val="E1F4FD"/>
    <a:srgbClr val="00AEE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 autoAdjust="0"/>
    <p:restoredTop sz="94631" autoAdjust="0"/>
  </p:normalViewPr>
  <p:slideViewPr>
    <p:cSldViewPr snapToGrid="0" snapToObjects="1"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39" d="100"/>
          <a:sy n="139" d="100"/>
        </p:scale>
        <p:origin x="-5568" y="-12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8506EF-06C3-404C-8F89-57A0E21DDE2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CCDC5-2EC0-A947-93ED-82E1F9248E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49948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6D1C28-0F0C-214E-8322-B87F8AA539D8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311DB-C32A-CC46-90F4-CE205A9DE9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2252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6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72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08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43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79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15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51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87" algn="l" defTabSz="45713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  <a:lvl2pPr marL="457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latin typeface="Roboto Regular"/>
                <a:cs typeface="Roboto Regular"/>
              </a:defRPr>
            </a:lvl1pPr>
          </a:lstStyle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6817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531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28908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7658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2" indent="0">
              <a:buNone/>
              <a:defRPr sz="1800" b="1"/>
            </a:lvl3pPr>
            <a:lvl4pPr marL="1371408" indent="0">
              <a:buNone/>
              <a:defRPr sz="1600" b="1"/>
            </a:lvl4pPr>
            <a:lvl5pPr marL="1828543" indent="0">
              <a:buNone/>
              <a:defRPr sz="1600" b="1"/>
            </a:lvl5pPr>
            <a:lvl6pPr marL="2285679" indent="0">
              <a:buNone/>
              <a:defRPr sz="1600" b="1"/>
            </a:lvl6pPr>
            <a:lvl7pPr marL="2742815" indent="0">
              <a:buNone/>
              <a:defRPr sz="1600" b="1"/>
            </a:lvl7pPr>
            <a:lvl8pPr marL="3199951" indent="0">
              <a:buNone/>
              <a:defRPr sz="1600" b="1"/>
            </a:lvl8pPr>
            <a:lvl9pPr marL="36570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6" indent="0">
              <a:buNone/>
              <a:defRPr sz="2000" b="1"/>
            </a:lvl2pPr>
            <a:lvl3pPr marL="914272" indent="0">
              <a:buNone/>
              <a:defRPr sz="1800" b="1"/>
            </a:lvl3pPr>
            <a:lvl4pPr marL="1371408" indent="0">
              <a:buNone/>
              <a:defRPr sz="1600" b="1"/>
            </a:lvl4pPr>
            <a:lvl5pPr marL="1828543" indent="0">
              <a:buNone/>
              <a:defRPr sz="1600" b="1"/>
            </a:lvl5pPr>
            <a:lvl6pPr marL="2285679" indent="0">
              <a:buNone/>
              <a:defRPr sz="1600" b="1"/>
            </a:lvl6pPr>
            <a:lvl7pPr marL="2742815" indent="0">
              <a:buNone/>
              <a:defRPr sz="1600" b="1"/>
            </a:lvl7pPr>
            <a:lvl8pPr marL="3199951" indent="0">
              <a:buNone/>
              <a:defRPr sz="1600" b="1"/>
            </a:lvl8pPr>
            <a:lvl9pPr marL="365708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3718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9903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215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36" indent="0">
              <a:buNone/>
              <a:defRPr sz="1200"/>
            </a:lvl2pPr>
            <a:lvl3pPr marL="914272" indent="0">
              <a:buNone/>
              <a:defRPr sz="1000"/>
            </a:lvl3pPr>
            <a:lvl4pPr marL="1371408" indent="0">
              <a:buNone/>
              <a:defRPr sz="900"/>
            </a:lvl4pPr>
            <a:lvl5pPr marL="1828543" indent="0">
              <a:buNone/>
              <a:defRPr sz="900"/>
            </a:lvl5pPr>
            <a:lvl6pPr marL="2285679" indent="0">
              <a:buNone/>
              <a:defRPr sz="900"/>
            </a:lvl6pPr>
            <a:lvl7pPr marL="2742815" indent="0">
              <a:buNone/>
              <a:defRPr sz="900"/>
            </a:lvl7pPr>
            <a:lvl8pPr marL="3199951" indent="0">
              <a:buNone/>
              <a:defRPr sz="900"/>
            </a:lvl8pPr>
            <a:lvl9pPr marL="365708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2211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36" indent="0">
              <a:buNone/>
              <a:defRPr sz="2800"/>
            </a:lvl2pPr>
            <a:lvl3pPr marL="914272" indent="0">
              <a:buNone/>
              <a:defRPr sz="2400"/>
            </a:lvl3pPr>
            <a:lvl4pPr marL="1371408" indent="0">
              <a:buNone/>
              <a:defRPr sz="2000"/>
            </a:lvl4pPr>
            <a:lvl5pPr marL="1828543" indent="0">
              <a:buNone/>
              <a:defRPr sz="2000"/>
            </a:lvl5pPr>
            <a:lvl6pPr marL="2285679" indent="0">
              <a:buNone/>
              <a:defRPr sz="2000"/>
            </a:lvl6pPr>
            <a:lvl7pPr marL="2742815" indent="0">
              <a:buNone/>
              <a:defRPr sz="2000"/>
            </a:lvl7pPr>
            <a:lvl8pPr marL="3199951" indent="0">
              <a:buNone/>
              <a:defRPr sz="2000"/>
            </a:lvl8pPr>
            <a:lvl9pPr marL="3657087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36" indent="0">
              <a:buNone/>
              <a:defRPr sz="1200"/>
            </a:lvl2pPr>
            <a:lvl3pPr marL="914272" indent="0">
              <a:buNone/>
              <a:defRPr sz="1000"/>
            </a:lvl3pPr>
            <a:lvl4pPr marL="1371408" indent="0">
              <a:buNone/>
              <a:defRPr sz="900"/>
            </a:lvl4pPr>
            <a:lvl5pPr marL="1828543" indent="0">
              <a:buNone/>
              <a:defRPr sz="900"/>
            </a:lvl5pPr>
            <a:lvl6pPr marL="2285679" indent="0">
              <a:buNone/>
              <a:defRPr sz="900"/>
            </a:lvl6pPr>
            <a:lvl7pPr marL="2742815" indent="0">
              <a:buNone/>
              <a:defRPr sz="900"/>
            </a:lvl7pPr>
            <a:lvl8pPr marL="3199951" indent="0">
              <a:buNone/>
              <a:defRPr sz="900"/>
            </a:lvl8pPr>
            <a:lvl9pPr marL="365708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1363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1" y="274638"/>
            <a:ext cx="8229600" cy="1143000"/>
          </a:xfrm>
          <a:prstGeom prst="rect">
            <a:avLst/>
          </a:prstGeom>
        </p:spPr>
        <p:txBody>
          <a:bodyPr vert="horz" lIns="91427" tIns="45713" rIns="91427" bIns="4571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600202"/>
            <a:ext cx="8229600" cy="4525963"/>
          </a:xfrm>
          <a:prstGeom prst="rect">
            <a:avLst/>
          </a:prstGeom>
        </p:spPr>
        <p:txBody>
          <a:bodyPr vert="horz" lIns="91427" tIns="45713" rIns="91427" bIns="45713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 err="1"/>
              <a:t>sjdlf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6356352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fld id="{970ECD59-A37A-C84B-9DFA-8E427AD378B0}" type="datetimeFigureOut">
              <a:rPr lang="en-US" smtClean="0"/>
              <a:pPr/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2"/>
            <a:ext cx="2133600" cy="365125"/>
          </a:xfrm>
          <a:prstGeom prst="rect">
            <a:avLst/>
          </a:prstGeom>
        </p:spPr>
        <p:txBody>
          <a:bodyPr vert="horz" lIns="91427" tIns="45713" rIns="91427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Roboto Regular"/>
                <a:cs typeface="Roboto Regular"/>
              </a:defRPr>
            </a:lvl1pPr>
          </a:lstStyle>
          <a:p>
            <a:fld id="{80E39091-E0D1-CF46-954B-4EBC67CDBE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16452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45713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Roboto Regular"/>
          <a:ea typeface="+mj-ea"/>
          <a:cs typeface="Roboto Regular"/>
        </a:defRPr>
      </a:lvl1pPr>
    </p:titleStyle>
    <p:bodyStyle>
      <a:lvl1pPr marL="342852" indent="-342852" algn="l" defTabSz="457136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Roboto Regular"/>
          <a:ea typeface="+mn-ea"/>
          <a:cs typeface="Roboto Regular"/>
        </a:defRPr>
      </a:lvl1pPr>
      <a:lvl2pPr marL="742845" indent="-285710" algn="l" defTabSz="457136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Roboto Regular"/>
          <a:ea typeface="+mn-ea"/>
          <a:cs typeface="Roboto Regular"/>
        </a:defRPr>
      </a:lvl2pPr>
      <a:lvl3pPr marL="1142840" indent="-228568" algn="l" defTabSz="45713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Roboto Regular"/>
          <a:ea typeface="+mn-ea"/>
          <a:cs typeface="Roboto Regular"/>
        </a:defRPr>
      </a:lvl3pPr>
      <a:lvl4pPr marL="1599975" indent="-228568" algn="l" defTabSz="457136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Roboto Regular"/>
          <a:ea typeface="+mn-ea"/>
          <a:cs typeface="Roboto Regular"/>
        </a:defRPr>
      </a:lvl4pPr>
      <a:lvl5pPr marL="2171395" indent="-342852" algn="l" defTabSz="457136" rtl="0" eaLnBrk="1" latinLnBrk="0" hangingPunct="1">
        <a:spcBef>
          <a:spcPct val="20000"/>
        </a:spcBef>
        <a:buFont typeface="Wingdings" charset="2"/>
        <a:buChar char="v"/>
        <a:defRPr sz="2000" kern="1200">
          <a:solidFill>
            <a:schemeClr val="tx1"/>
          </a:solidFill>
          <a:latin typeface="Roboto Regular"/>
          <a:ea typeface="+mn-ea"/>
          <a:cs typeface="Roboto Regular"/>
        </a:defRPr>
      </a:lvl5pPr>
      <a:lvl6pPr marL="2514247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83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9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55" indent="-228568" algn="l" defTabSz="45713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6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2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8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3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9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15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51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87" algn="l" defTabSz="4571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00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8122" y="2260601"/>
            <a:ext cx="7679262" cy="2233083"/>
          </a:xfrm>
        </p:spPr>
        <p:txBody>
          <a:bodyPr lIns="0" rIns="0" bIns="144000" anchor="b">
            <a:no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Common Regional Framework (CRF) for ICZM</a:t>
            </a:r>
            <a:r>
              <a:rPr lang="hr-HR" sz="4000" dirty="0">
                <a:solidFill>
                  <a:schemeClr val="bg1"/>
                </a:solidFill>
              </a:rPr>
              <a:t>: </a:t>
            </a:r>
            <a:r>
              <a:rPr lang="hr-HR" sz="4000" dirty="0" err="1">
                <a:solidFill>
                  <a:schemeClr val="bg1"/>
                </a:solidFill>
              </a:rPr>
              <a:t>Introduction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8122" y="4493683"/>
            <a:ext cx="7679262" cy="1271156"/>
          </a:xfrm>
        </p:spPr>
        <p:txBody>
          <a:bodyPr lIns="0" tIns="144000" rIns="0" bIns="144000" anchor="t">
            <a:noAutofit/>
          </a:bodyPr>
          <a:lstStyle/>
          <a:p>
            <a:endParaRPr lang="hr-HR" sz="1800" b="1" dirty="0">
              <a:solidFill>
                <a:srgbClr val="FFFFFF"/>
              </a:solidFill>
            </a:endParaRPr>
          </a:p>
          <a:p>
            <a:r>
              <a:rPr lang="en-US" sz="1800" b="1" dirty="0">
                <a:solidFill>
                  <a:srgbClr val="FFFFFF"/>
                </a:solidFill>
              </a:rPr>
              <a:t>Meeting of PAP/RAC Focal Points</a:t>
            </a:r>
            <a:r>
              <a:rPr lang="hr-HR" sz="1800" b="1" dirty="0">
                <a:solidFill>
                  <a:srgbClr val="FFFFFF"/>
                </a:solidFill>
              </a:rPr>
              <a:t>, </a:t>
            </a:r>
            <a:endParaRPr lang="en-US" sz="1800" b="1" dirty="0">
              <a:solidFill>
                <a:srgbClr val="FFFFFF"/>
              </a:solidFill>
            </a:endParaRPr>
          </a:p>
          <a:p>
            <a:r>
              <a:rPr lang="hr-HR" sz="1800" b="1" dirty="0">
                <a:solidFill>
                  <a:srgbClr val="FFFFFF"/>
                </a:solidFill>
              </a:rPr>
              <a:t>Split, Croatia, 8-9 May 2019</a:t>
            </a:r>
            <a:endParaRPr lang="en-US" sz="1800" b="1" dirty="0">
              <a:solidFill>
                <a:srgbClr val="FFFFFF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728122" y="4493683"/>
            <a:ext cx="7679263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28122" y="5790240"/>
            <a:ext cx="7679263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UNEnvironment_Logo_English_Short_whi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58921" y="1"/>
            <a:ext cx="2495615" cy="161965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9728" y="329584"/>
            <a:ext cx="1024217" cy="102421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349" y="262708"/>
            <a:ext cx="1668964" cy="11949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xmlns="" id="{E834B16B-4681-41E1-BFE9-5EE462C82958}"/>
              </a:ext>
            </a:extLst>
          </p:cNvPr>
          <p:cNvSpPr txBox="1">
            <a:spLocks/>
          </p:cNvSpPr>
          <p:nvPr/>
        </p:nvSpPr>
        <p:spPr bwMode="auto">
          <a:xfrm>
            <a:off x="665595" y="5829438"/>
            <a:ext cx="3977686" cy="448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itchFamily="34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hr-HR" altLang="en-US" sz="1600" dirty="0">
                <a:solidFill>
                  <a:schemeClr val="bg1"/>
                </a:solidFill>
              </a:rPr>
              <a:t>Željka ŠKARIČIĆ, </a:t>
            </a:r>
            <a:r>
              <a:rPr lang="en-GB" altLang="en-US" sz="1600" dirty="0">
                <a:solidFill>
                  <a:schemeClr val="bg1"/>
                </a:solidFill>
              </a:rPr>
              <a:t>Director</a:t>
            </a:r>
            <a:r>
              <a:rPr lang="hr-HR" altLang="en-US" sz="1600" dirty="0">
                <a:solidFill>
                  <a:schemeClr val="bg1"/>
                </a:solidFill>
              </a:rPr>
              <a:t>, PAP/RAC</a:t>
            </a:r>
            <a:endParaRPr lang="en-US" altLang="en-US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476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2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28122" y="1193800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pPr>
              <a:buClr>
                <a:srgbClr val="FF0000"/>
              </a:buClr>
            </a:pPr>
            <a:endParaRPr lang="hr-HR" sz="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Art. 17 of the ICZM Protocol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 err="1">
                <a:latin typeface="Roboto Black"/>
                <a:ea typeface="Roboto Black" panose="02000000000000000000" pitchFamily="2" charset="0"/>
                <a:cs typeface="Roboto Black"/>
              </a:rPr>
              <a:t>PoW</a:t>
            </a: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 (COP19, Athens, February 2016)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Decision IG.23/7 (COP20, Tirana, December 2019)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Open-ended WG (3 meetings: March 2018, May 2018; February 2019)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Expert team to develop Methodological Guidance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Regional consultation workshop (September 2018)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Cooperation with MEDPOL and SPA/RAC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28122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hr-HR" sz="3200" dirty="0">
              <a:solidFill>
                <a:srgbClr val="00AEEF"/>
              </a:solidFill>
            </a:endParaRPr>
          </a:p>
          <a:p>
            <a:r>
              <a:rPr lang="en-US" sz="3200" dirty="0">
                <a:solidFill>
                  <a:srgbClr val="00AEEF"/>
                </a:solidFill>
              </a:rPr>
              <a:t>Context and process of work</a:t>
            </a:r>
          </a:p>
        </p:txBody>
      </p:sp>
    </p:spTree>
    <p:extLst>
      <p:ext uri="{BB962C8B-B14F-4D97-AF65-F5344CB8AC3E}">
        <p14:creationId xmlns:p14="http://schemas.microsoft.com/office/powerpoint/2010/main" xmlns="" val="386668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3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28122" y="1193800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pPr>
              <a:lnSpc>
                <a:spcPct val="150000"/>
              </a:lnSpc>
              <a:buClr>
                <a:srgbClr val="FF0000"/>
              </a:buClr>
            </a:pPr>
            <a:endParaRPr lang="hr-HR" sz="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Apply ecosystem-based management (LSI, GES)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Address natural hazards, in particular coastal erosion and climate change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Achieve good governance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28122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hr-HR" sz="3200" dirty="0">
              <a:solidFill>
                <a:srgbClr val="00AEEF"/>
              </a:solidFill>
            </a:endParaRPr>
          </a:p>
          <a:p>
            <a:r>
              <a:rPr lang="en-US" sz="3200" dirty="0">
                <a:solidFill>
                  <a:srgbClr val="00AEEF"/>
                </a:solidFill>
              </a:rPr>
              <a:t>Objectives and general principles</a:t>
            </a:r>
          </a:p>
        </p:txBody>
      </p:sp>
    </p:spTree>
    <p:extLst>
      <p:ext uri="{BB962C8B-B14F-4D97-AF65-F5344CB8AC3E}">
        <p14:creationId xmlns:p14="http://schemas.microsoft.com/office/powerpoint/2010/main" xmlns="" val="4354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4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28122" y="1193800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pPr>
              <a:lnSpc>
                <a:spcPct val="150000"/>
              </a:lnSpc>
              <a:buClr>
                <a:srgbClr val="FF0000"/>
              </a:buClr>
            </a:pPr>
            <a:endParaRPr lang="hr-HR" sz="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Monitoring of environment and activities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Environmental assessments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Coordination of planning processes at all levels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Marine Spatial Planning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Land policy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Economic, financial and fiscal instruments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Training, communication and information</a:t>
            </a: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International cooperation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28122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hr-HR" sz="3200" dirty="0">
              <a:solidFill>
                <a:srgbClr val="00AEEF"/>
              </a:solidFill>
            </a:endParaRPr>
          </a:p>
          <a:p>
            <a:r>
              <a:rPr lang="en-US" sz="3200" dirty="0">
                <a:solidFill>
                  <a:srgbClr val="00AEEF"/>
                </a:solidFill>
              </a:rPr>
              <a:t>Implementation tools and instruments </a:t>
            </a:r>
          </a:p>
        </p:txBody>
      </p:sp>
    </p:spTree>
    <p:extLst>
      <p:ext uri="{BB962C8B-B14F-4D97-AF65-F5344CB8AC3E}">
        <p14:creationId xmlns:p14="http://schemas.microsoft.com/office/powerpoint/2010/main" xmlns="" val="298046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>
          <a:xfrm>
            <a:off x="728122" y="6350001"/>
            <a:ext cx="7679262" cy="508000"/>
          </a:xfrm>
          <a:prstGeom prst="rect">
            <a:avLst/>
          </a:prstGeom>
        </p:spPr>
        <p:txBody>
          <a:bodyPr vert="horz" lIns="0" tIns="45713" rIns="0" bIns="45713" rtlCol="0"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fld id="{28574C2E-61E0-2C45-9917-25B26B6AD85F}" type="slidenum">
              <a:rPr lang="en-US" sz="900" smtClean="0">
                <a:solidFill>
                  <a:schemeClr val="bg1">
                    <a:lumMod val="65000"/>
                  </a:schemeClr>
                </a:solidFill>
              </a:rPr>
              <a:pPr/>
              <a:t>5</a:t>
            </a:fld>
            <a:endParaRPr lang="en-US" sz="900" dirty="0">
              <a:solidFill>
                <a:schemeClr val="bg1">
                  <a:lumMod val="65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728122" y="1193800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28122" y="6350001"/>
            <a:ext cx="7679263" cy="0"/>
          </a:xfrm>
          <a:prstGeom prst="line">
            <a:avLst/>
          </a:prstGeom>
          <a:ln w="12700" cmpd="sng">
            <a:solidFill>
              <a:srgbClr val="00AEEF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728122" y="1193800"/>
            <a:ext cx="7679262" cy="5156201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pPr>
              <a:lnSpc>
                <a:spcPct val="150000"/>
              </a:lnSpc>
              <a:buClr>
                <a:srgbClr val="FF0000"/>
              </a:buClr>
            </a:pPr>
            <a:endParaRPr lang="hr-HR" sz="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Responsibility of CPs: recommendations for each tool and instrument</a:t>
            </a:r>
          </a:p>
          <a:p>
            <a:pPr>
              <a:lnSpc>
                <a:spcPct val="150000"/>
              </a:lnSpc>
              <a:buClr>
                <a:srgbClr val="FF0000"/>
              </a:buClr>
            </a:pPr>
            <a:endParaRPr lang="en-US" sz="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342900" indent="-342900"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Support by UNEP/MAP and its Components: recommendations for the regional/sub-regional and national level</a:t>
            </a:r>
          </a:p>
          <a:p>
            <a:pPr>
              <a:buClr>
                <a:srgbClr val="FF0000"/>
              </a:buClr>
            </a:pPr>
            <a:endParaRPr lang="en-US" sz="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Action Plan for implementation 2020-2027</a:t>
            </a:r>
          </a:p>
          <a:p>
            <a:pPr marL="538163" indent="-179388">
              <a:lnSpc>
                <a:spcPct val="150000"/>
              </a:lnSpc>
              <a:buClr>
                <a:srgbClr val="C00000"/>
              </a:buClr>
              <a:buSzPct val="100000"/>
              <a:buFontTx/>
              <a:buChar char="-"/>
            </a:pPr>
            <a:r>
              <a:rPr lang="en-US" sz="1600" dirty="0">
                <a:ea typeface="Roboto" panose="02000000000000000000" pitchFamily="2" charset="0"/>
                <a:cs typeface="Roboto" panose="02000000000000000000" pitchFamily="2" charset="0"/>
              </a:rPr>
              <a:t>Governance framework for ICZM</a:t>
            </a:r>
          </a:p>
          <a:p>
            <a:pPr marL="538163" indent="-179388">
              <a:lnSpc>
                <a:spcPct val="150000"/>
              </a:lnSpc>
              <a:buClr>
                <a:srgbClr val="C00000"/>
              </a:buClr>
              <a:buSzPct val="100000"/>
              <a:buFontTx/>
              <a:buChar char="-"/>
            </a:pPr>
            <a:r>
              <a:rPr lang="en-US" sz="1600" dirty="0">
                <a:ea typeface="Roboto" panose="02000000000000000000" pitchFamily="2" charset="0"/>
                <a:cs typeface="Roboto" panose="02000000000000000000" pitchFamily="2" charset="0"/>
              </a:rPr>
              <a:t>Methodological guidance and tools</a:t>
            </a:r>
          </a:p>
          <a:p>
            <a:pPr marL="538163" indent="-179388">
              <a:lnSpc>
                <a:spcPct val="150000"/>
              </a:lnSpc>
              <a:buClr>
                <a:srgbClr val="C00000"/>
              </a:buClr>
              <a:buSzPct val="100000"/>
              <a:buFontTx/>
              <a:buChar char="-"/>
            </a:pPr>
            <a:r>
              <a:rPr lang="en-US" sz="1600" dirty="0">
                <a:ea typeface="Roboto" panose="02000000000000000000" pitchFamily="2" charset="0"/>
                <a:cs typeface="Roboto" panose="02000000000000000000" pitchFamily="2" charset="0"/>
              </a:rPr>
              <a:t>ICZM Protocol implemented in practice</a:t>
            </a:r>
          </a:p>
          <a:p>
            <a:pPr marL="538163" indent="-179388">
              <a:lnSpc>
                <a:spcPct val="150000"/>
              </a:lnSpc>
              <a:buClr>
                <a:srgbClr val="C00000"/>
              </a:buClr>
              <a:buSzPct val="100000"/>
              <a:buFontTx/>
              <a:buChar char="-"/>
            </a:pPr>
            <a:r>
              <a:rPr lang="en-US" sz="1600" dirty="0">
                <a:ea typeface="Roboto" panose="02000000000000000000" pitchFamily="2" charset="0"/>
                <a:cs typeface="Roboto" panose="02000000000000000000" pitchFamily="2" charset="0"/>
              </a:rPr>
              <a:t>Capacity building</a:t>
            </a:r>
          </a:p>
          <a:p>
            <a:pPr marL="538163" indent="-179388">
              <a:lnSpc>
                <a:spcPct val="150000"/>
              </a:lnSpc>
              <a:buClr>
                <a:srgbClr val="C00000"/>
              </a:buClr>
              <a:buSzPct val="100000"/>
              <a:buFontTx/>
              <a:buChar char="-"/>
            </a:pPr>
            <a:r>
              <a:rPr lang="en-US" sz="1600" dirty="0">
                <a:ea typeface="Roboto" panose="02000000000000000000" pitchFamily="2" charset="0"/>
                <a:cs typeface="Roboto" panose="02000000000000000000" pitchFamily="2" charset="0"/>
              </a:rPr>
              <a:t>Information, communication and awareness raising</a:t>
            </a:r>
          </a:p>
          <a:p>
            <a:pPr>
              <a:lnSpc>
                <a:spcPct val="150000"/>
              </a:lnSpc>
              <a:buClr>
                <a:srgbClr val="FF0000"/>
              </a:buClr>
            </a:pPr>
            <a:endParaRPr lang="en-US" sz="800" dirty="0">
              <a:latin typeface="Roboto Black"/>
              <a:ea typeface="Roboto Black" panose="02000000000000000000" pitchFamily="2" charset="0"/>
              <a:cs typeface="Roboto Black"/>
            </a:endParaRPr>
          </a:p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Arial" panose="020B0604020202020204" pitchFamily="34" charset="0"/>
              <a:buChar char="•"/>
            </a:pPr>
            <a:r>
              <a:rPr lang="en-US" sz="1800" dirty="0">
                <a:latin typeface="Roboto Black"/>
                <a:ea typeface="Roboto Black" panose="02000000000000000000" pitchFamily="2" charset="0"/>
                <a:cs typeface="Roboto Black"/>
              </a:rPr>
              <a:t>Annex: Methodological Guidance for reaching GES through ICZM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728122" y="2"/>
            <a:ext cx="7679262" cy="1193799"/>
          </a:xfrm>
          <a:prstGeom prst="rect">
            <a:avLst/>
          </a:prstGeom>
        </p:spPr>
        <p:txBody>
          <a:bodyPr vert="horz" lIns="0" tIns="144000" rIns="0" bIns="14400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Roboto Regular"/>
                <a:ea typeface="+mj-ea"/>
                <a:cs typeface="Roboto Regular"/>
              </a:defRPr>
            </a:lvl1pPr>
          </a:lstStyle>
          <a:p>
            <a:endParaRPr lang="hr-HR" sz="3200" dirty="0">
              <a:solidFill>
                <a:srgbClr val="00AEEF"/>
              </a:solidFill>
            </a:endParaRPr>
          </a:p>
          <a:p>
            <a:r>
              <a:rPr lang="en-US" sz="3200" dirty="0">
                <a:solidFill>
                  <a:srgbClr val="00AEEF"/>
                </a:solidFill>
              </a:rPr>
              <a:t>Implementation of the CRF </a:t>
            </a:r>
          </a:p>
        </p:txBody>
      </p:sp>
    </p:spTree>
    <p:extLst>
      <p:ext uri="{BB962C8B-B14F-4D97-AF65-F5344CB8AC3E}">
        <p14:creationId xmlns:p14="http://schemas.microsoft.com/office/powerpoint/2010/main" xmlns="" val="421607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00AE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5234" y="3903947"/>
            <a:ext cx="4995349" cy="844551"/>
          </a:xfrm>
        </p:spPr>
        <p:txBody>
          <a:bodyPr lIns="0" rIns="0" bIns="234000" anchor="b"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Thank you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728122" y="4493683"/>
            <a:ext cx="7679263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UNEnvironment_Logo_English_Short_whi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25055" y="2135796"/>
            <a:ext cx="2495615" cy="1619656"/>
          </a:xfrm>
          <a:prstGeom prst="rect">
            <a:avLst/>
          </a:prstGeom>
        </p:spPr>
      </p:pic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5156201" y="4493684"/>
            <a:ext cx="3251184" cy="1296556"/>
          </a:xfrm>
        </p:spPr>
        <p:txBody>
          <a:bodyPr lIns="0" tIns="144000" rIns="0" anchor="t">
            <a:normAutofit/>
          </a:bodyPr>
          <a:lstStyle/>
          <a:p>
            <a:pPr algn="r"/>
            <a:r>
              <a:rPr lang="en-US" sz="900" dirty="0">
                <a:solidFill>
                  <a:srgbClr val="FFFFFF"/>
                </a:solidFill>
              </a:rPr>
              <a:t>(Insert the below information if required)</a:t>
            </a:r>
          </a:p>
          <a:p>
            <a:pPr algn="r"/>
            <a:r>
              <a:rPr lang="en-US" sz="900" dirty="0">
                <a:solidFill>
                  <a:srgbClr val="FFFFFF"/>
                </a:solidFill>
              </a:rPr>
              <a:t>Name of the presenter / division / unit / office</a:t>
            </a:r>
          </a:p>
          <a:p>
            <a:pPr algn="r"/>
            <a:r>
              <a:rPr lang="en-US" sz="900" dirty="0">
                <a:solidFill>
                  <a:srgbClr val="FFFFFF"/>
                </a:solidFill>
              </a:rPr>
              <a:t>Address / email / contact information</a:t>
            </a:r>
          </a:p>
          <a:p>
            <a:pPr algn="r"/>
            <a:r>
              <a:rPr lang="en-US" sz="900" dirty="0">
                <a:solidFill>
                  <a:srgbClr val="FFFFFF"/>
                </a:solidFill>
              </a:rPr>
              <a:t>(Maximum 5 lines of text is permitted)</a:t>
            </a:r>
          </a:p>
          <a:p>
            <a:pPr algn="r"/>
            <a:r>
              <a:rPr lang="en-US" sz="900" dirty="0">
                <a:solidFill>
                  <a:srgbClr val="FFFFFF"/>
                </a:solidFill>
              </a:rPr>
              <a:t>All in Roboto Regular 9pt..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728122" y="5790240"/>
            <a:ext cx="7679263" cy="0"/>
          </a:xfrm>
          <a:prstGeom prst="line">
            <a:avLst/>
          </a:prstGeom>
          <a:ln w="12700" cmpd="sng">
            <a:solidFill>
              <a:schemeClr val="bg1"/>
            </a:solidFill>
            <a:round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 txBox="1">
            <a:spLocks/>
          </p:cNvSpPr>
          <p:nvPr/>
        </p:nvSpPr>
        <p:spPr>
          <a:xfrm>
            <a:off x="728121" y="5814464"/>
            <a:ext cx="1899249" cy="597747"/>
          </a:xfrm>
          <a:prstGeom prst="rect">
            <a:avLst/>
          </a:prstGeom>
        </p:spPr>
        <p:txBody>
          <a:bodyPr vert="horz" lIns="0" tIns="144000" rIns="0" bIns="45713" rtlCol="0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Roboto Regular"/>
                <a:ea typeface="+mn-ea"/>
                <a:cs typeface="Roboto Regular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600" dirty="0">
                <a:solidFill>
                  <a:srgbClr val="FFFFFF"/>
                </a:solidFill>
              </a:rPr>
              <a:t>www.paprac.org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3192" y="2516863"/>
            <a:ext cx="931724" cy="9317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3383" y="2424571"/>
            <a:ext cx="1566110" cy="1124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59728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UNEnvironment_PPT_English_ver2</Template>
  <TotalTime>317</TotalTime>
  <Words>264</Words>
  <Application>Microsoft Office PowerPoint</Application>
  <PresentationFormat>On-screen Show (4:3)</PresentationFormat>
  <Paragraphs>58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Common Regional Framework (CRF) for ICZM: Introduction</vt:lpstr>
      <vt:lpstr>Slide 2</vt:lpstr>
      <vt:lpstr>Slide 3</vt:lpstr>
      <vt:lpstr>Slide 4</vt:lpstr>
      <vt:lpstr>Slide 5</vt:lpstr>
      <vt:lpstr>Thank you</vt:lpstr>
    </vt:vector>
  </TitlesOfParts>
  <Company>UNEP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Hoda Elturk</dc:creator>
  <cp:lastModifiedBy>PAP-Dvorana</cp:lastModifiedBy>
  <cp:revision>39</cp:revision>
  <cp:lastPrinted>2017-02-02T13:27:08Z</cp:lastPrinted>
  <dcterms:created xsi:type="dcterms:W3CDTF">2017-03-01T11:35:34Z</dcterms:created>
  <dcterms:modified xsi:type="dcterms:W3CDTF">2019-05-07T09:26:57Z</dcterms:modified>
</cp:coreProperties>
</file>