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30" r:id="rId2"/>
  </p:sldMasterIdLst>
  <p:notesMasterIdLst>
    <p:notesMasterId r:id="rId15"/>
  </p:notesMasterIdLst>
  <p:handoutMasterIdLst>
    <p:handoutMasterId r:id="rId16"/>
  </p:handoutMasterIdLst>
  <p:sldIdLst>
    <p:sldId id="256" r:id="rId3"/>
    <p:sldId id="260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8" r:id="rId12"/>
    <p:sldId id="279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6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72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08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43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79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15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51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87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Tips for a successful presentation" id="{FC232CDB-8A9E-1148-994D-E4401834FBC7}">
          <p14:sldIdLst/>
        </p14:section>
        <p14:section name="Intro slide options" id="{6DE3BC16-BA9D-514E-992B-9D4CE90FC4DB}">
          <p14:sldIdLst>
            <p14:sldId id="256"/>
          </p14:sldIdLst>
        </p14:section>
        <p14:section name="Quote slide" id="{45C34FC4-B2B6-5D40-87DC-91F9DBFCD590}">
          <p14:sldIdLst/>
        </p14:section>
        <p14:section name="Content slide options - text only" id="{B3BC6B92-6142-6643-B1B4-33A02C6873F2}">
          <p14:sldIdLst>
            <p14:sldId id="260"/>
          </p14:sldIdLst>
        </p14:section>
        <p14:section name="Content slide options - bulleted lists" id="{E466CC74-660C-FC46-A0E3-BF41A350C32C}">
          <p14:sldIdLst>
            <p14:sldId id="270"/>
            <p14:sldId id="271"/>
            <p14:sldId id="272"/>
            <p14:sldId id="273"/>
            <p14:sldId id="274"/>
            <p14:sldId id="275"/>
            <p14:sldId id="276"/>
            <p14:sldId id="278"/>
            <p14:sldId id="279"/>
          </p14:sldIdLst>
        </p14:section>
        <p14:section name="Content slide options - images" id="{309F6C77-BCBF-EC49-A40B-7F96ADAE62C1}">
          <p14:sldIdLst/>
        </p14:section>
        <p14:section name="Content slide options - graphs / charts" id="{9A19F220-5757-9641-AB8B-6169DBE77084}">
          <p14:sldIdLst/>
        </p14:section>
        <p14:section name="Section Divider slide options" id="{BB0DE6CE-D36E-F148-B7AB-2E1C9BC89682}">
          <p14:sldIdLst/>
        </p14:section>
        <p14:section name="Sign off slide" id="{DF88D4E2-3FCD-694C-A611-EC711783F631}">
          <p14:sldIdLst>
            <p14:sldId id="269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anjith Ramadasa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43C9D6"/>
    <a:srgbClr val="A4C2D2"/>
    <a:srgbClr val="C7EAFB"/>
    <a:srgbClr val="E1F4FD"/>
    <a:srgbClr val="00AEE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 autoAdjust="0"/>
    <p:restoredTop sz="94631" autoAdjust="0"/>
  </p:normalViewPr>
  <p:slideViewPr>
    <p:cSldViewPr snapToGrid="0" snapToObjects="1"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39" d="100"/>
          <a:sy n="139" d="100"/>
        </p:scale>
        <p:origin x="-5568" y="-12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8506EF-06C3-404C-8F89-57A0E21DDE2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FCCDC5-2EC0-A947-93ED-82E1F9248E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49948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6D1C28-0F0C-214E-8322-B87F8AA539D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11DB-C32A-CC46-90F4-CE205A9DE9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2252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6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72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08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43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79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15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51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87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  <a:lvl2pPr marL="4571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76817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  <a:lvl2pPr marL="4571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63741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0772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77220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07643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6" indent="0">
              <a:buNone/>
              <a:defRPr sz="2000" b="1"/>
            </a:lvl2pPr>
            <a:lvl3pPr marL="914272" indent="0">
              <a:buNone/>
              <a:defRPr sz="1800" b="1"/>
            </a:lvl3pPr>
            <a:lvl4pPr marL="1371408" indent="0">
              <a:buNone/>
              <a:defRPr sz="1600" b="1"/>
            </a:lvl4pPr>
            <a:lvl5pPr marL="1828543" indent="0">
              <a:buNone/>
              <a:defRPr sz="1600" b="1"/>
            </a:lvl5pPr>
            <a:lvl6pPr marL="2285679" indent="0">
              <a:buNone/>
              <a:defRPr sz="1600" b="1"/>
            </a:lvl6pPr>
            <a:lvl7pPr marL="2742815" indent="0">
              <a:buNone/>
              <a:defRPr sz="1600" b="1"/>
            </a:lvl7pPr>
            <a:lvl8pPr marL="3199951" indent="0">
              <a:buNone/>
              <a:defRPr sz="1600" b="1"/>
            </a:lvl8pPr>
            <a:lvl9pPr marL="365708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6" indent="0">
              <a:buNone/>
              <a:defRPr sz="2000" b="1"/>
            </a:lvl2pPr>
            <a:lvl3pPr marL="914272" indent="0">
              <a:buNone/>
              <a:defRPr sz="1800" b="1"/>
            </a:lvl3pPr>
            <a:lvl4pPr marL="1371408" indent="0">
              <a:buNone/>
              <a:defRPr sz="1600" b="1"/>
            </a:lvl4pPr>
            <a:lvl5pPr marL="1828543" indent="0">
              <a:buNone/>
              <a:defRPr sz="1600" b="1"/>
            </a:lvl5pPr>
            <a:lvl6pPr marL="2285679" indent="0">
              <a:buNone/>
              <a:defRPr sz="1600" b="1"/>
            </a:lvl6pPr>
            <a:lvl7pPr marL="2742815" indent="0">
              <a:buNone/>
              <a:defRPr sz="1600" b="1"/>
            </a:lvl7pPr>
            <a:lvl8pPr marL="3199951" indent="0">
              <a:buNone/>
              <a:defRPr sz="1600" b="1"/>
            </a:lvl8pPr>
            <a:lvl9pPr marL="365708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90456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05854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9763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6" indent="0">
              <a:buNone/>
              <a:defRPr sz="1200"/>
            </a:lvl2pPr>
            <a:lvl3pPr marL="914272" indent="0">
              <a:buNone/>
              <a:defRPr sz="1000"/>
            </a:lvl3pPr>
            <a:lvl4pPr marL="1371408" indent="0">
              <a:buNone/>
              <a:defRPr sz="900"/>
            </a:lvl4pPr>
            <a:lvl5pPr marL="1828543" indent="0">
              <a:buNone/>
              <a:defRPr sz="900"/>
            </a:lvl5pPr>
            <a:lvl6pPr marL="2285679" indent="0">
              <a:buNone/>
              <a:defRPr sz="900"/>
            </a:lvl6pPr>
            <a:lvl7pPr marL="2742815" indent="0">
              <a:buNone/>
              <a:defRPr sz="900"/>
            </a:lvl7pPr>
            <a:lvl8pPr marL="3199951" indent="0">
              <a:buNone/>
              <a:defRPr sz="900"/>
            </a:lvl8pPr>
            <a:lvl9pPr marL="365708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780553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6" indent="0">
              <a:buNone/>
              <a:defRPr sz="2800"/>
            </a:lvl2pPr>
            <a:lvl3pPr marL="914272" indent="0">
              <a:buNone/>
              <a:defRPr sz="2400"/>
            </a:lvl3pPr>
            <a:lvl4pPr marL="1371408" indent="0">
              <a:buNone/>
              <a:defRPr sz="2000"/>
            </a:lvl4pPr>
            <a:lvl5pPr marL="1828543" indent="0">
              <a:buNone/>
              <a:defRPr sz="2000"/>
            </a:lvl5pPr>
            <a:lvl6pPr marL="2285679" indent="0">
              <a:buNone/>
              <a:defRPr sz="2000"/>
            </a:lvl6pPr>
            <a:lvl7pPr marL="2742815" indent="0">
              <a:buNone/>
              <a:defRPr sz="2000"/>
            </a:lvl7pPr>
            <a:lvl8pPr marL="3199951" indent="0">
              <a:buNone/>
              <a:defRPr sz="2000"/>
            </a:lvl8pPr>
            <a:lvl9pPr marL="3657087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6" indent="0">
              <a:buNone/>
              <a:defRPr sz="1200"/>
            </a:lvl2pPr>
            <a:lvl3pPr marL="914272" indent="0">
              <a:buNone/>
              <a:defRPr sz="1000"/>
            </a:lvl3pPr>
            <a:lvl4pPr marL="1371408" indent="0">
              <a:buNone/>
              <a:defRPr sz="900"/>
            </a:lvl4pPr>
            <a:lvl5pPr marL="1828543" indent="0">
              <a:buNone/>
              <a:defRPr sz="900"/>
            </a:lvl5pPr>
            <a:lvl6pPr marL="2285679" indent="0">
              <a:buNone/>
              <a:defRPr sz="900"/>
            </a:lvl6pPr>
            <a:lvl7pPr marL="2742815" indent="0">
              <a:buNone/>
              <a:defRPr sz="900"/>
            </a:lvl7pPr>
            <a:lvl8pPr marL="3199951" indent="0">
              <a:buNone/>
              <a:defRPr sz="900"/>
            </a:lvl8pPr>
            <a:lvl9pPr marL="365708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09036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2531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28908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17658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6" indent="0">
              <a:buNone/>
              <a:defRPr sz="2000" b="1"/>
            </a:lvl2pPr>
            <a:lvl3pPr marL="914272" indent="0">
              <a:buNone/>
              <a:defRPr sz="1800" b="1"/>
            </a:lvl3pPr>
            <a:lvl4pPr marL="1371408" indent="0">
              <a:buNone/>
              <a:defRPr sz="1600" b="1"/>
            </a:lvl4pPr>
            <a:lvl5pPr marL="1828543" indent="0">
              <a:buNone/>
              <a:defRPr sz="1600" b="1"/>
            </a:lvl5pPr>
            <a:lvl6pPr marL="2285679" indent="0">
              <a:buNone/>
              <a:defRPr sz="1600" b="1"/>
            </a:lvl6pPr>
            <a:lvl7pPr marL="2742815" indent="0">
              <a:buNone/>
              <a:defRPr sz="1600" b="1"/>
            </a:lvl7pPr>
            <a:lvl8pPr marL="3199951" indent="0">
              <a:buNone/>
              <a:defRPr sz="1600" b="1"/>
            </a:lvl8pPr>
            <a:lvl9pPr marL="365708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6" indent="0">
              <a:buNone/>
              <a:defRPr sz="2000" b="1"/>
            </a:lvl2pPr>
            <a:lvl3pPr marL="914272" indent="0">
              <a:buNone/>
              <a:defRPr sz="1800" b="1"/>
            </a:lvl3pPr>
            <a:lvl4pPr marL="1371408" indent="0">
              <a:buNone/>
              <a:defRPr sz="1600" b="1"/>
            </a:lvl4pPr>
            <a:lvl5pPr marL="1828543" indent="0">
              <a:buNone/>
              <a:defRPr sz="1600" b="1"/>
            </a:lvl5pPr>
            <a:lvl6pPr marL="2285679" indent="0">
              <a:buNone/>
              <a:defRPr sz="1600" b="1"/>
            </a:lvl6pPr>
            <a:lvl7pPr marL="2742815" indent="0">
              <a:buNone/>
              <a:defRPr sz="1600" b="1"/>
            </a:lvl7pPr>
            <a:lvl8pPr marL="3199951" indent="0">
              <a:buNone/>
              <a:defRPr sz="1600" b="1"/>
            </a:lvl8pPr>
            <a:lvl9pPr marL="365708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53718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99903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0215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6" indent="0">
              <a:buNone/>
              <a:defRPr sz="1200"/>
            </a:lvl2pPr>
            <a:lvl3pPr marL="914272" indent="0">
              <a:buNone/>
              <a:defRPr sz="1000"/>
            </a:lvl3pPr>
            <a:lvl4pPr marL="1371408" indent="0">
              <a:buNone/>
              <a:defRPr sz="900"/>
            </a:lvl4pPr>
            <a:lvl5pPr marL="1828543" indent="0">
              <a:buNone/>
              <a:defRPr sz="900"/>
            </a:lvl5pPr>
            <a:lvl6pPr marL="2285679" indent="0">
              <a:buNone/>
              <a:defRPr sz="900"/>
            </a:lvl6pPr>
            <a:lvl7pPr marL="2742815" indent="0">
              <a:buNone/>
              <a:defRPr sz="900"/>
            </a:lvl7pPr>
            <a:lvl8pPr marL="3199951" indent="0">
              <a:buNone/>
              <a:defRPr sz="900"/>
            </a:lvl8pPr>
            <a:lvl9pPr marL="365708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42211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6" indent="0">
              <a:buNone/>
              <a:defRPr sz="2800"/>
            </a:lvl2pPr>
            <a:lvl3pPr marL="914272" indent="0">
              <a:buNone/>
              <a:defRPr sz="2400"/>
            </a:lvl3pPr>
            <a:lvl4pPr marL="1371408" indent="0">
              <a:buNone/>
              <a:defRPr sz="2000"/>
            </a:lvl4pPr>
            <a:lvl5pPr marL="1828543" indent="0">
              <a:buNone/>
              <a:defRPr sz="2000"/>
            </a:lvl5pPr>
            <a:lvl6pPr marL="2285679" indent="0">
              <a:buNone/>
              <a:defRPr sz="2000"/>
            </a:lvl6pPr>
            <a:lvl7pPr marL="2742815" indent="0">
              <a:buNone/>
              <a:defRPr sz="2000"/>
            </a:lvl7pPr>
            <a:lvl8pPr marL="3199951" indent="0">
              <a:buNone/>
              <a:defRPr sz="2000"/>
            </a:lvl8pPr>
            <a:lvl9pPr marL="3657087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6" indent="0">
              <a:buNone/>
              <a:defRPr sz="1200"/>
            </a:lvl2pPr>
            <a:lvl3pPr marL="914272" indent="0">
              <a:buNone/>
              <a:defRPr sz="1000"/>
            </a:lvl3pPr>
            <a:lvl4pPr marL="1371408" indent="0">
              <a:buNone/>
              <a:defRPr sz="900"/>
            </a:lvl4pPr>
            <a:lvl5pPr marL="1828543" indent="0">
              <a:buNone/>
              <a:defRPr sz="900"/>
            </a:lvl5pPr>
            <a:lvl6pPr marL="2285679" indent="0">
              <a:buNone/>
              <a:defRPr sz="900"/>
            </a:lvl6pPr>
            <a:lvl7pPr marL="2742815" indent="0">
              <a:buNone/>
              <a:defRPr sz="900"/>
            </a:lvl7pPr>
            <a:lvl8pPr marL="3199951" indent="0">
              <a:buNone/>
              <a:defRPr sz="900"/>
            </a:lvl8pPr>
            <a:lvl9pPr marL="365708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61363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229600" cy="1143000"/>
          </a:xfrm>
          <a:prstGeom prst="rect">
            <a:avLst/>
          </a:prstGeom>
        </p:spPr>
        <p:txBody>
          <a:bodyPr vert="horz" lIns="91427" tIns="45713" rIns="91427" bIns="45713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00202"/>
            <a:ext cx="8229600" cy="4525963"/>
          </a:xfrm>
          <a:prstGeom prst="rect">
            <a:avLst/>
          </a:prstGeom>
        </p:spPr>
        <p:txBody>
          <a:bodyPr vert="horz" lIns="91427" tIns="45713" rIns="91427" bIns="45713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 err="1"/>
              <a:t>sjdlf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6356352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2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16452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45713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Roboto Regular"/>
          <a:ea typeface="+mj-ea"/>
          <a:cs typeface="Roboto Regular"/>
        </a:defRPr>
      </a:lvl1pPr>
    </p:titleStyle>
    <p:bodyStyle>
      <a:lvl1pPr marL="342852" indent="-342852" algn="l" defTabSz="457136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Roboto Regular"/>
          <a:ea typeface="+mn-ea"/>
          <a:cs typeface="Roboto Regular"/>
        </a:defRPr>
      </a:lvl1pPr>
      <a:lvl2pPr marL="742845" indent="-285710" algn="l" defTabSz="457136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Roboto Regular"/>
          <a:ea typeface="+mn-ea"/>
          <a:cs typeface="Roboto Regular"/>
        </a:defRPr>
      </a:lvl2pPr>
      <a:lvl3pPr marL="1142840" indent="-228568" algn="l" defTabSz="457136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Roboto Regular"/>
          <a:ea typeface="+mn-ea"/>
          <a:cs typeface="Roboto Regular"/>
        </a:defRPr>
      </a:lvl3pPr>
      <a:lvl4pPr marL="1599975" indent="-228568" algn="l" defTabSz="457136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Roboto Regular"/>
          <a:ea typeface="+mn-ea"/>
          <a:cs typeface="Roboto Regular"/>
        </a:defRPr>
      </a:lvl4pPr>
      <a:lvl5pPr marL="2171395" indent="-342852" algn="l" defTabSz="457136" rtl="0" eaLnBrk="1" latinLnBrk="0" hangingPunct="1">
        <a:spcBef>
          <a:spcPct val="20000"/>
        </a:spcBef>
        <a:buFont typeface="Wingdings" charset="2"/>
        <a:buChar char="v"/>
        <a:defRPr sz="2000" kern="1200">
          <a:solidFill>
            <a:schemeClr val="tx1"/>
          </a:solidFill>
          <a:latin typeface="Roboto Regular"/>
          <a:ea typeface="+mn-ea"/>
          <a:cs typeface="Roboto Regular"/>
        </a:defRPr>
      </a:lvl5pPr>
      <a:lvl6pPr marL="2514247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83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9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55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6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2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8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43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9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15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51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87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229600" cy="1143000"/>
          </a:xfrm>
          <a:prstGeom prst="rect">
            <a:avLst/>
          </a:prstGeom>
        </p:spPr>
        <p:txBody>
          <a:bodyPr vert="horz" lIns="91427" tIns="45713" rIns="91427" bIns="45713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00202"/>
            <a:ext cx="8229600" cy="4525963"/>
          </a:xfrm>
          <a:prstGeom prst="rect">
            <a:avLst/>
          </a:prstGeom>
        </p:spPr>
        <p:txBody>
          <a:bodyPr vert="horz" lIns="91427" tIns="45713" rIns="91427" bIns="45713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6356352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fld id="{970ECD59-A37A-C84B-9DFA-8E427AD378B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2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fld id="{80E39091-E0D1-CF46-954B-4EBC67CDBED6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8326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</p:sldLayoutIdLst>
  <p:txStyles>
    <p:titleStyle>
      <a:lvl1pPr algn="l" defTabSz="45713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Roboto Regular"/>
          <a:ea typeface="+mj-ea"/>
          <a:cs typeface="Roboto Regular"/>
        </a:defRPr>
      </a:lvl1pPr>
    </p:titleStyle>
    <p:bodyStyle>
      <a:lvl1pPr marL="342852" indent="-342852" algn="l" defTabSz="457136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Roboto Regular"/>
          <a:ea typeface="+mn-ea"/>
          <a:cs typeface="Roboto Regular"/>
        </a:defRPr>
      </a:lvl1pPr>
      <a:lvl2pPr marL="742845" indent="-285710" algn="l" defTabSz="457136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Roboto Regular"/>
          <a:ea typeface="+mn-ea"/>
          <a:cs typeface="Roboto Regular"/>
        </a:defRPr>
      </a:lvl2pPr>
      <a:lvl3pPr marL="1142840" indent="-228568" algn="l" defTabSz="457136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Roboto Regular"/>
          <a:ea typeface="+mn-ea"/>
          <a:cs typeface="Roboto Regular"/>
        </a:defRPr>
      </a:lvl3pPr>
      <a:lvl4pPr marL="1599975" indent="-228568" algn="l" defTabSz="457136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Roboto Regular"/>
          <a:ea typeface="+mn-ea"/>
          <a:cs typeface="Roboto Regular"/>
        </a:defRPr>
      </a:lvl4pPr>
      <a:lvl5pPr marL="2057111" indent="-228568" algn="l" defTabSz="457136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Roboto Regular"/>
          <a:ea typeface="+mn-ea"/>
          <a:cs typeface="Roboto Regular"/>
        </a:defRPr>
      </a:lvl5pPr>
      <a:lvl6pPr marL="2514247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83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9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55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6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2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8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43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9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15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51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87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00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8122" y="2260601"/>
            <a:ext cx="7679262" cy="2233083"/>
          </a:xfrm>
        </p:spPr>
        <p:txBody>
          <a:bodyPr lIns="0" rIns="0" bIns="144000" anchor="b">
            <a:noAutofit/>
          </a:bodyPr>
          <a:lstStyle/>
          <a:p>
            <a:r>
              <a:rPr lang="sl-SI" sz="4000" dirty="0" err="1">
                <a:solidFill>
                  <a:schemeClr val="bg1"/>
                </a:solidFill>
              </a:rPr>
              <a:t>Action</a:t>
            </a:r>
            <a:r>
              <a:rPr lang="sl-SI" sz="4000" dirty="0">
                <a:solidFill>
                  <a:schemeClr val="bg1"/>
                </a:solidFill>
              </a:rPr>
              <a:t> Plan </a:t>
            </a:r>
            <a:r>
              <a:rPr lang="sl-SI" sz="4000" dirty="0" err="1">
                <a:solidFill>
                  <a:schemeClr val="bg1"/>
                </a:solidFill>
              </a:rPr>
              <a:t>for</a:t>
            </a:r>
            <a:r>
              <a:rPr lang="sl-SI" sz="4000" dirty="0">
                <a:solidFill>
                  <a:schemeClr val="bg1"/>
                </a:solidFill>
              </a:rPr>
              <a:t> </a:t>
            </a:r>
            <a:r>
              <a:rPr lang="sl-SI" sz="4000" dirty="0" err="1">
                <a:solidFill>
                  <a:schemeClr val="bg1"/>
                </a:solidFill>
              </a:rPr>
              <a:t>the</a:t>
            </a:r>
            <a:r>
              <a:rPr lang="sl-SI" sz="4000" dirty="0">
                <a:solidFill>
                  <a:schemeClr val="bg1"/>
                </a:solidFill>
              </a:rPr>
              <a:t> </a:t>
            </a:r>
            <a:r>
              <a:rPr lang="sl-SI" sz="4000" dirty="0" err="1">
                <a:solidFill>
                  <a:schemeClr val="bg1"/>
                </a:solidFill>
              </a:rPr>
              <a:t>implementation</a:t>
            </a:r>
            <a:r>
              <a:rPr lang="sl-SI" sz="4000" dirty="0">
                <a:solidFill>
                  <a:schemeClr val="bg1"/>
                </a:solidFill>
              </a:rPr>
              <a:t> </a:t>
            </a:r>
            <a:r>
              <a:rPr lang="sl-SI" sz="4000" dirty="0" err="1">
                <a:solidFill>
                  <a:schemeClr val="bg1"/>
                </a:solidFill>
              </a:rPr>
              <a:t>of</a:t>
            </a:r>
            <a:r>
              <a:rPr lang="sl-SI" sz="4000" dirty="0">
                <a:solidFill>
                  <a:schemeClr val="bg1"/>
                </a:solidFill>
              </a:rPr>
              <a:t> </a:t>
            </a:r>
            <a:r>
              <a:rPr lang="sl-SI" sz="4000" dirty="0" err="1">
                <a:solidFill>
                  <a:schemeClr val="bg1"/>
                </a:solidFill>
              </a:rPr>
              <a:t>the</a:t>
            </a:r>
            <a:r>
              <a:rPr lang="sl-SI" sz="4000" dirty="0">
                <a:solidFill>
                  <a:schemeClr val="bg1"/>
                </a:solidFill>
              </a:rPr>
              <a:t> ICZM </a:t>
            </a:r>
            <a:r>
              <a:rPr lang="sl-SI" sz="4000" dirty="0" err="1">
                <a:solidFill>
                  <a:schemeClr val="bg1"/>
                </a:solidFill>
              </a:rPr>
              <a:t>Protocol</a:t>
            </a:r>
            <a:r>
              <a:rPr lang="sl-SI" sz="4000" dirty="0">
                <a:solidFill>
                  <a:schemeClr val="bg1"/>
                </a:solidFill>
              </a:rPr>
              <a:t> 2012 - 2019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8122" y="4493683"/>
            <a:ext cx="7679262" cy="1271156"/>
          </a:xfrm>
        </p:spPr>
        <p:txBody>
          <a:bodyPr lIns="0" tIns="144000" rIns="0" bIns="144000" anchor="t">
            <a:noAutofit/>
          </a:bodyPr>
          <a:lstStyle/>
          <a:p>
            <a:endParaRPr lang="hr-HR" sz="1800" b="1" dirty="0">
              <a:solidFill>
                <a:srgbClr val="FFFFFF"/>
              </a:solidFill>
            </a:endParaRPr>
          </a:p>
          <a:p>
            <a:r>
              <a:rPr lang="en-US" sz="1800" b="1" dirty="0">
                <a:solidFill>
                  <a:srgbClr val="FFFFFF"/>
                </a:solidFill>
              </a:rPr>
              <a:t>Meeting of PAP/RAC Focal Points</a:t>
            </a:r>
            <a:r>
              <a:rPr lang="hr-HR" sz="1800" b="1" dirty="0">
                <a:solidFill>
                  <a:srgbClr val="FFFFFF"/>
                </a:solidFill>
              </a:rPr>
              <a:t>, </a:t>
            </a:r>
            <a:endParaRPr lang="en-US" sz="1800" b="1" dirty="0">
              <a:solidFill>
                <a:srgbClr val="FFFFFF"/>
              </a:solidFill>
            </a:endParaRPr>
          </a:p>
          <a:p>
            <a:r>
              <a:rPr lang="hr-HR" sz="1800" b="1" dirty="0">
                <a:solidFill>
                  <a:srgbClr val="FFFFFF"/>
                </a:solidFill>
              </a:rPr>
              <a:t>Split, Croatia, 8-9 May 2019</a:t>
            </a:r>
            <a:endParaRPr lang="en-US" sz="1800" b="1" dirty="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728122" y="4493683"/>
            <a:ext cx="7679263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28122" y="5790240"/>
            <a:ext cx="7679263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Picture 26" descr="UNEnvironment_Logo_English_Short_whi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8921" y="1"/>
            <a:ext cx="2495615" cy="16196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9728" y="329584"/>
            <a:ext cx="1024217" cy="102421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349" y="262708"/>
            <a:ext cx="1668964" cy="11949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="" xmlns:a16="http://schemas.microsoft.com/office/drawing/2014/main" id="{E834B16B-4681-41E1-BFE9-5EE462C82958}"/>
              </a:ext>
            </a:extLst>
          </p:cNvPr>
          <p:cNvSpPr txBox="1">
            <a:spLocks/>
          </p:cNvSpPr>
          <p:nvPr/>
        </p:nvSpPr>
        <p:spPr bwMode="auto">
          <a:xfrm>
            <a:off x="665595" y="5829438"/>
            <a:ext cx="3977686" cy="448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hr-HR" altLang="en-US" sz="1600" dirty="0">
                <a:solidFill>
                  <a:schemeClr val="bg1"/>
                </a:solidFill>
              </a:rPr>
              <a:t>MARKO PREM, DEPUTY DIRECTOR, PAP/RAC</a:t>
            </a:r>
            <a:endParaRPr lang="en-US" alt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0476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>
          <a:xfrm>
            <a:off x="728122" y="6350001"/>
            <a:ext cx="7679262" cy="508000"/>
          </a:xfrm>
          <a:prstGeom prst="rect">
            <a:avLst/>
          </a:prstGeom>
        </p:spPr>
        <p:txBody>
          <a:bodyPr vert="horz" lIns="0" tIns="45713" rIns="0" bIns="45713" rtlCol="0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fld id="{28574C2E-61E0-2C45-9917-25B26B6AD85F}" type="slidenum">
              <a:rPr lang="en-US" sz="900" smtClean="0">
                <a:solidFill>
                  <a:schemeClr val="bg1">
                    <a:lumMod val="65000"/>
                  </a:schemeClr>
                </a:solidFill>
              </a:rPr>
              <a:pPr/>
              <a:t>10</a:t>
            </a:fld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28122" y="1193800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28122" y="6350001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728122" y="1193800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sl-SI" sz="800" b="1" dirty="0"/>
          </a:p>
          <a:p>
            <a:r>
              <a:rPr lang="sl-SI" sz="2400" b="1" dirty="0"/>
              <a:t>Action 3.2: Excellence on ICZM in Mediterranean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Sharing</a:t>
            </a:r>
            <a:r>
              <a:rPr lang="sl-SI" sz="2400" dirty="0"/>
              <a:t> </a:t>
            </a:r>
            <a:r>
              <a:rPr lang="sl-SI" sz="2400" dirty="0" err="1"/>
              <a:t>experiences</a:t>
            </a:r>
            <a:r>
              <a:rPr lang="sl-SI" sz="2400" dirty="0"/>
              <a:t>, </a:t>
            </a:r>
            <a:r>
              <a:rPr lang="sl-SI" sz="2400" dirty="0" err="1"/>
              <a:t>knowledge</a:t>
            </a:r>
            <a:r>
              <a:rPr lang="sl-SI" sz="2400" dirty="0"/>
              <a:t>: </a:t>
            </a:r>
            <a:r>
              <a:rPr lang="sl-SI" sz="2400" dirty="0" err="1"/>
              <a:t>conferences</a:t>
            </a:r>
            <a:r>
              <a:rPr lang="sl-SI" sz="2400" dirty="0"/>
              <a:t>, </a:t>
            </a:r>
            <a:r>
              <a:rPr lang="sl-SI" sz="2400" dirty="0" err="1"/>
              <a:t>events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400" dirty="0"/>
          </a:p>
          <a:p>
            <a:r>
              <a:rPr lang="sl-SI" sz="2400" b="1" dirty="0" err="1"/>
              <a:t>Action</a:t>
            </a:r>
            <a:r>
              <a:rPr lang="sl-SI" sz="2400" b="1" dirty="0"/>
              <a:t> 3.3: </a:t>
            </a:r>
            <a:r>
              <a:rPr lang="sl-SI" sz="2400" b="1" dirty="0" err="1"/>
              <a:t>Promoting</a:t>
            </a:r>
            <a:r>
              <a:rPr lang="sl-SI" sz="2400" b="1" dirty="0"/>
              <a:t> </a:t>
            </a:r>
            <a:r>
              <a:rPr lang="sl-SI" sz="2400" b="1" dirty="0" err="1"/>
              <a:t>the</a:t>
            </a:r>
            <a:r>
              <a:rPr lang="sl-SI" sz="2400" b="1" dirty="0"/>
              <a:t> </a:t>
            </a:r>
            <a:r>
              <a:rPr lang="sl-SI" sz="2400" b="1" dirty="0" err="1"/>
              <a:t>Protocol</a:t>
            </a:r>
            <a:endParaRPr lang="sl-SI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/>
              <a:t>Black Sea Commission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/>
              <a:t>West Indian Ocean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/>
              <a:t>Iran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Benguela</a:t>
            </a:r>
            <a:r>
              <a:rPr lang="sl-SI" sz="2400" dirty="0"/>
              <a:t> </a:t>
            </a:r>
            <a:r>
              <a:rPr lang="sl-SI" sz="2400" dirty="0" err="1"/>
              <a:t>Current</a:t>
            </a:r>
            <a:r>
              <a:rPr lang="sl-SI" sz="2400" dirty="0"/>
              <a:t> </a:t>
            </a:r>
            <a:r>
              <a:rPr lang="sl-SI" sz="2400" dirty="0" err="1"/>
              <a:t>Convention</a:t>
            </a:r>
            <a:endParaRPr lang="sl-SI" sz="2400" dirty="0"/>
          </a:p>
          <a:p>
            <a:endParaRPr lang="sl-SI" sz="2400" dirty="0"/>
          </a:p>
          <a:p>
            <a:r>
              <a:rPr lang="sl-SI" sz="2400" b="1" dirty="0" err="1"/>
              <a:t>Action</a:t>
            </a:r>
            <a:r>
              <a:rPr lang="sl-SI" sz="2400" b="1" dirty="0"/>
              <a:t> 3.4: </a:t>
            </a:r>
            <a:r>
              <a:rPr lang="sl-SI" sz="2400" b="1" dirty="0" err="1"/>
              <a:t>Networks</a:t>
            </a:r>
            <a:endParaRPr lang="sl-SI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UfM</a:t>
            </a:r>
            <a:r>
              <a:rPr lang="sl-SI" sz="2400" dirty="0"/>
              <a:t>, GFCM, IUCN, </a:t>
            </a:r>
            <a:r>
              <a:rPr lang="sl-SI" sz="2400" dirty="0" err="1"/>
              <a:t>MedPAN</a:t>
            </a:r>
            <a:r>
              <a:rPr lang="sl-SI" sz="2400" dirty="0"/>
              <a:t>, Bologna </a:t>
            </a:r>
            <a:r>
              <a:rPr lang="sl-SI" sz="2400" dirty="0" err="1"/>
              <a:t>Charter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/>
              <a:t>CAMP </a:t>
            </a:r>
            <a:r>
              <a:rPr lang="sl-SI" sz="2400" dirty="0" err="1"/>
              <a:t>and</a:t>
            </a:r>
            <a:r>
              <a:rPr lang="sl-SI" sz="2400" dirty="0"/>
              <a:t> ICZM </a:t>
            </a:r>
            <a:r>
              <a:rPr lang="sl-SI" sz="2400" dirty="0" err="1"/>
              <a:t>Implementation</a:t>
            </a:r>
            <a:r>
              <a:rPr lang="sl-SI" sz="2400" dirty="0"/>
              <a:t> </a:t>
            </a:r>
            <a:r>
              <a:rPr lang="sl-SI" sz="2400" dirty="0" err="1"/>
              <a:t>Projects</a:t>
            </a:r>
            <a:r>
              <a:rPr lang="sl-SI" sz="2400" dirty="0"/>
              <a:t> </a:t>
            </a:r>
            <a:r>
              <a:rPr lang="sl-SI" sz="2400" dirty="0" err="1"/>
              <a:t>Network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/>
              <a:t>ICZM Platform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28122" y="2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sl-SI" sz="3200" dirty="0">
              <a:solidFill>
                <a:srgbClr val="00AEEF"/>
              </a:solidFill>
            </a:endParaRPr>
          </a:p>
          <a:p>
            <a:r>
              <a:rPr lang="sl-SI" sz="3200" dirty="0">
                <a:solidFill>
                  <a:srgbClr val="00AEEF"/>
                </a:solidFill>
              </a:rPr>
              <a:t>Objective 3 (Cont.)</a:t>
            </a:r>
            <a:endParaRPr lang="en-US" sz="3200" dirty="0">
              <a:solidFill>
                <a:srgbClr val="00AEE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8001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>
          <a:xfrm>
            <a:off x="728122" y="6350001"/>
            <a:ext cx="7679262" cy="508000"/>
          </a:xfrm>
          <a:prstGeom prst="rect">
            <a:avLst/>
          </a:prstGeom>
        </p:spPr>
        <p:txBody>
          <a:bodyPr vert="horz" lIns="0" tIns="45713" rIns="0" bIns="45713" rtlCol="0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fld id="{28574C2E-61E0-2C45-9917-25B26B6AD85F}" type="slidenum">
              <a:rPr lang="en-US" sz="900" smtClean="0">
                <a:solidFill>
                  <a:schemeClr val="bg1">
                    <a:lumMod val="65000"/>
                  </a:schemeClr>
                </a:solidFill>
              </a:rPr>
              <a:pPr/>
              <a:t>11</a:t>
            </a:fld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28122" y="1193800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28122" y="6350001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728122" y="1193800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Scaling</a:t>
            </a:r>
            <a:r>
              <a:rPr lang="sl-SI" sz="2400" dirty="0"/>
              <a:t> up ICZM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Very</a:t>
            </a:r>
            <a:r>
              <a:rPr lang="sl-SI" sz="2400" dirty="0"/>
              <a:t> </a:t>
            </a:r>
            <a:r>
              <a:rPr lang="sl-SI" sz="2400" dirty="0" err="1"/>
              <a:t>good</a:t>
            </a:r>
            <a:r>
              <a:rPr lang="sl-SI" sz="2400" dirty="0"/>
              <a:t> </a:t>
            </a:r>
            <a:r>
              <a:rPr lang="sl-SI" sz="2400" dirty="0" err="1"/>
              <a:t>progress</a:t>
            </a:r>
            <a:r>
              <a:rPr lang="sl-SI" sz="2400" dirty="0"/>
              <a:t> on most </a:t>
            </a:r>
            <a:r>
              <a:rPr lang="sl-SI" sz="2400" dirty="0" err="1"/>
              <a:t>Objectives</a:t>
            </a:r>
            <a:r>
              <a:rPr lang="sl-SI" sz="24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Room</a:t>
            </a:r>
            <a:r>
              <a:rPr lang="sl-SI" sz="2400" dirty="0"/>
              <a:t> </a:t>
            </a:r>
            <a:r>
              <a:rPr lang="sl-SI" sz="2400" dirty="0" err="1"/>
              <a:t>for</a:t>
            </a:r>
            <a:r>
              <a:rPr lang="sl-SI" sz="2400" dirty="0"/>
              <a:t> </a:t>
            </a:r>
            <a:r>
              <a:rPr lang="sl-SI" sz="2400" dirty="0" err="1"/>
              <a:t>improvement</a:t>
            </a:r>
            <a:r>
              <a:rPr lang="sl-SI" sz="24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Limited</a:t>
            </a:r>
            <a:r>
              <a:rPr lang="sl-SI" sz="2400" dirty="0"/>
              <a:t> </a:t>
            </a:r>
            <a:r>
              <a:rPr lang="sl-SI" sz="2400" dirty="0" err="1"/>
              <a:t>financial</a:t>
            </a:r>
            <a:r>
              <a:rPr lang="sl-SI" sz="2400" dirty="0"/>
              <a:t> </a:t>
            </a:r>
            <a:r>
              <a:rPr lang="sl-SI" sz="2400" dirty="0" err="1"/>
              <a:t>resources</a:t>
            </a:r>
            <a:r>
              <a:rPr lang="sl-SI" sz="2400" dirty="0"/>
              <a:t> (MTF)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Mobilising</a:t>
            </a:r>
            <a:r>
              <a:rPr lang="sl-SI" sz="2400" dirty="0"/>
              <a:t> </a:t>
            </a:r>
            <a:r>
              <a:rPr lang="sl-SI" sz="2400" dirty="0" err="1"/>
              <a:t>external</a:t>
            </a:r>
            <a:r>
              <a:rPr lang="sl-SI" sz="2400" dirty="0"/>
              <a:t> </a:t>
            </a:r>
            <a:r>
              <a:rPr lang="sl-SI" sz="2400" dirty="0" err="1"/>
              <a:t>funding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Ratification</a:t>
            </a:r>
            <a:r>
              <a:rPr lang="sl-SI" sz="2400" dirty="0"/>
              <a:t> </a:t>
            </a:r>
            <a:r>
              <a:rPr lang="sl-SI" sz="2400" dirty="0" err="1"/>
              <a:t>and</a:t>
            </a:r>
            <a:r>
              <a:rPr lang="sl-SI" sz="2400" dirty="0"/>
              <a:t> </a:t>
            </a:r>
            <a:r>
              <a:rPr lang="sl-SI" sz="2400" dirty="0" err="1"/>
              <a:t>adoption</a:t>
            </a:r>
            <a:r>
              <a:rPr lang="sl-SI" sz="2400" dirty="0"/>
              <a:t> </a:t>
            </a:r>
            <a:r>
              <a:rPr lang="sl-SI" sz="2400" dirty="0" err="1"/>
              <a:t>of</a:t>
            </a:r>
            <a:r>
              <a:rPr lang="sl-SI" sz="2400" dirty="0"/>
              <a:t> </a:t>
            </a:r>
            <a:r>
              <a:rPr lang="sl-SI" sz="2400" dirty="0" err="1"/>
              <a:t>national</a:t>
            </a:r>
            <a:r>
              <a:rPr lang="sl-SI" sz="2400" dirty="0"/>
              <a:t> ICZM </a:t>
            </a:r>
            <a:r>
              <a:rPr lang="sl-SI" sz="2400" dirty="0" err="1"/>
              <a:t>strategies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Reporting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/>
              <a:t>CAMP </a:t>
            </a:r>
            <a:r>
              <a:rPr lang="sl-SI" sz="2400" dirty="0" err="1"/>
              <a:t>and</a:t>
            </a:r>
            <a:r>
              <a:rPr lang="sl-SI" sz="2400" dirty="0"/>
              <a:t> ICZM demo </a:t>
            </a:r>
            <a:r>
              <a:rPr lang="sl-SI" sz="2400" dirty="0" err="1"/>
              <a:t>project</a:t>
            </a:r>
            <a:r>
              <a:rPr lang="sl-SI" sz="2400" dirty="0"/>
              <a:t>- </a:t>
            </a:r>
            <a:r>
              <a:rPr lang="sl-SI" sz="2400" dirty="0" err="1"/>
              <a:t>core</a:t>
            </a:r>
            <a:r>
              <a:rPr lang="sl-SI" sz="2400" dirty="0"/>
              <a:t> </a:t>
            </a:r>
            <a:r>
              <a:rPr lang="sl-SI" sz="2400" dirty="0" err="1"/>
              <a:t>instruments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/>
              <a:t>MSP </a:t>
            </a:r>
            <a:r>
              <a:rPr lang="sl-SI" sz="2400" dirty="0" err="1"/>
              <a:t>and</a:t>
            </a:r>
            <a:r>
              <a:rPr lang="sl-SI" sz="2400" dirty="0"/>
              <a:t> LSI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/>
              <a:t>ICZM - </a:t>
            </a:r>
            <a:r>
              <a:rPr lang="sl-SI" sz="2400" dirty="0" err="1"/>
              <a:t>crosscutting</a:t>
            </a:r>
            <a:r>
              <a:rPr lang="sl-SI" sz="2400" dirty="0"/>
              <a:t>/</a:t>
            </a:r>
            <a:r>
              <a:rPr lang="sl-SI" sz="2400" dirty="0" err="1"/>
              <a:t>integrative</a:t>
            </a:r>
            <a:r>
              <a:rPr lang="sl-SI" sz="2400" dirty="0"/>
              <a:t>: </a:t>
            </a:r>
            <a:r>
              <a:rPr lang="sl-SI" sz="2400" dirty="0" err="1"/>
              <a:t>EcAp</a:t>
            </a:r>
            <a:r>
              <a:rPr lang="sl-SI" sz="2400" dirty="0"/>
              <a:t>, CC </a:t>
            </a:r>
            <a:r>
              <a:rPr lang="sl-SI" sz="2400" dirty="0" err="1"/>
              <a:t>adaptation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Governance</a:t>
            </a:r>
            <a:r>
              <a:rPr lang="sl-SI" sz="2400" dirty="0"/>
              <a:t> - </a:t>
            </a:r>
            <a:r>
              <a:rPr lang="sl-SI" sz="2400" dirty="0" err="1"/>
              <a:t>crucial</a:t>
            </a:r>
            <a:r>
              <a:rPr lang="sl-SI" sz="2400" dirty="0"/>
              <a:t> </a:t>
            </a:r>
            <a:r>
              <a:rPr lang="sl-SI" sz="2400" dirty="0" err="1"/>
              <a:t>for</a:t>
            </a:r>
            <a:r>
              <a:rPr lang="sl-SI" sz="2400" dirty="0"/>
              <a:t> </a:t>
            </a:r>
            <a:r>
              <a:rPr lang="sl-SI" sz="2400" dirty="0" err="1"/>
              <a:t>success</a:t>
            </a:r>
            <a:r>
              <a:rPr lang="sl-SI" sz="2400" dirty="0"/>
              <a:t>: CRF, </a:t>
            </a:r>
            <a:r>
              <a:rPr lang="sl-SI" sz="2400" dirty="0" err="1"/>
              <a:t>networks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28122" y="2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sl-SI" sz="3200" dirty="0">
              <a:solidFill>
                <a:srgbClr val="00AEEF"/>
              </a:solidFill>
            </a:endParaRPr>
          </a:p>
          <a:p>
            <a:r>
              <a:rPr lang="sl-SI" sz="3200" dirty="0">
                <a:solidFill>
                  <a:srgbClr val="00AEEF"/>
                </a:solidFill>
              </a:rPr>
              <a:t>Conclusions</a:t>
            </a:r>
            <a:endParaRPr lang="en-US" sz="3200" dirty="0">
              <a:solidFill>
                <a:srgbClr val="00AEE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1342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00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5234" y="3903947"/>
            <a:ext cx="4995349" cy="844551"/>
          </a:xfrm>
        </p:spPr>
        <p:txBody>
          <a:bodyPr lIns="0" rIns="0" bIns="234000" anchor="b"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Thank you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728122" y="4493683"/>
            <a:ext cx="7679263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UNEnvironment_Logo_English_Short_whi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5055" y="2135796"/>
            <a:ext cx="2495615" cy="1619656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728122" y="5790240"/>
            <a:ext cx="7679263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/>
        </p:nvSpPr>
        <p:spPr>
          <a:xfrm>
            <a:off x="728121" y="5814464"/>
            <a:ext cx="1899249" cy="597747"/>
          </a:xfrm>
          <a:prstGeom prst="rect">
            <a:avLst/>
          </a:prstGeom>
        </p:spPr>
        <p:txBody>
          <a:bodyPr vert="horz" lIns="0" tIns="144000" rIns="0" bIns="45713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600" dirty="0">
                <a:solidFill>
                  <a:srgbClr val="FFFFFF"/>
                </a:solidFill>
              </a:rPr>
              <a:t>www.paprac.org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3192" y="2516863"/>
            <a:ext cx="931724" cy="9317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83" y="2424571"/>
            <a:ext cx="1566110" cy="112438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5972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 txBox="1">
            <a:spLocks/>
          </p:cNvSpPr>
          <p:nvPr/>
        </p:nvSpPr>
        <p:spPr>
          <a:xfrm>
            <a:off x="728122" y="2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sl-SI" sz="3200" dirty="0">
              <a:solidFill>
                <a:srgbClr val="00AEEF"/>
              </a:solidFill>
            </a:endParaRPr>
          </a:p>
          <a:p>
            <a:r>
              <a:rPr lang="sl-SI" sz="3200" dirty="0">
                <a:solidFill>
                  <a:srgbClr val="00AEEF"/>
                </a:solidFill>
              </a:rPr>
              <a:t>Introduction</a:t>
            </a:r>
            <a:endParaRPr lang="en-US" sz="3200" dirty="0">
              <a:solidFill>
                <a:srgbClr val="00AEEF"/>
              </a:solidFill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728122" y="6350001"/>
            <a:ext cx="7679262" cy="508000"/>
          </a:xfrm>
          <a:prstGeom prst="rect">
            <a:avLst/>
          </a:prstGeom>
        </p:spPr>
        <p:txBody>
          <a:bodyPr vert="horz" lIns="0" tIns="45713" rIns="0" bIns="45713" rtlCol="0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fld id="{28574C2E-61E0-2C45-9917-25B26B6AD85F}" type="slidenum">
              <a:rPr lang="en-US" sz="900" smtClean="0">
                <a:solidFill>
                  <a:schemeClr val="bg1">
                    <a:lumMod val="65000"/>
                  </a:schemeClr>
                </a:solidFill>
              </a:rPr>
              <a:pPr/>
              <a:t>2</a:t>
            </a:fld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28122" y="1193800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28122" y="6350001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itle 1"/>
          <p:cNvSpPr txBox="1">
            <a:spLocks/>
          </p:cNvSpPr>
          <p:nvPr/>
        </p:nvSpPr>
        <p:spPr>
          <a:xfrm>
            <a:off x="9256881" y="6361587"/>
            <a:ext cx="1707455" cy="538748"/>
          </a:xfrm>
          <a:prstGeom prst="rect">
            <a:avLst/>
          </a:prstGeom>
        </p:spPr>
        <p:txBody>
          <a:bodyPr vert="horz" lIns="91427" tIns="45713" rIns="91427" bIns="45713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pPr marL="171426" indent="-171426" algn="r">
              <a:buFont typeface="Wingdings" charset="0"/>
              <a:buChar char="ß"/>
            </a:pPr>
            <a:r>
              <a:rPr lang="en-US" sz="900" dirty="0">
                <a:solidFill>
                  <a:schemeClr val="bg1"/>
                </a:solidFill>
                <a:sym typeface="Wingdings"/>
              </a:rPr>
              <a:t>Slide numbers to be added</a:t>
            </a:r>
            <a:r>
              <a:rPr lang="en-US" sz="900" dirty="0">
                <a:solidFill>
                  <a:schemeClr val="bg1"/>
                </a:solidFill>
              </a:rPr>
              <a:t> </a:t>
            </a:r>
          </a:p>
          <a:p>
            <a:pPr algn="r"/>
            <a:r>
              <a:rPr lang="en-US" sz="900" dirty="0">
                <a:solidFill>
                  <a:schemeClr val="bg1"/>
                </a:solidFill>
              </a:rPr>
              <a:t>as shown alongside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728122" y="1193800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sl-SI" sz="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r>
              <a:rPr lang="sl-SI" sz="2400" dirty="0">
                <a:ea typeface="Roboto Black" panose="02000000000000000000" pitchFamily="2" charset="0"/>
                <a:cs typeface="Roboto Black"/>
              </a:rPr>
              <a:t>COP17 (2012, Paris)</a:t>
            </a:r>
          </a:p>
          <a:p>
            <a:endParaRPr lang="sl-SI" sz="2400" dirty="0">
              <a:ea typeface="Roboto Black" panose="02000000000000000000" pitchFamily="2" charset="0"/>
              <a:cs typeface="Roboto Black"/>
            </a:endParaRPr>
          </a:p>
          <a:p>
            <a:r>
              <a:rPr lang="sl-SI" sz="2400" dirty="0">
                <a:ea typeface="Roboto Black" panose="02000000000000000000" pitchFamily="2" charset="0"/>
                <a:cs typeface="Roboto Black"/>
              </a:rPr>
              <a:t>3 </a:t>
            </a:r>
            <a:r>
              <a:rPr lang="sl-SI" sz="2400" dirty="0" err="1">
                <a:ea typeface="Roboto Black" panose="02000000000000000000" pitchFamily="2" charset="0"/>
                <a:cs typeface="Roboto Black"/>
              </a:rPr>
              <a:t>objectives</a:t>
            </a:r>
            <a:r>
              <a:rPr lang="sl-SI" sz="2400" dirty="0">
                <a:ea typeface="Roboto Black" panose="02000000000000000000" pitchFamily="2" charset="0"/>
                <a:cs typeface="Roboto Black"/>
              </a:rPr>
              <a:t>; </a:t>
            </a:r>
            <a:r>
              <a:rPr lang="sl-SI" sz="2400" dirty="0" err="1">
                <a:ea typeface="Roboto Black" panose="02000000000000000000" pitchFamily="2" charset="0"/>
                <a:cs typeface="Roboto Black"/>
              </a:rPr>
              <a:t>related</a:t>
            </a:r>
            <a:r>
              <a:rPr lang="sl-SI" sz="2400" dirty="0">
                <a:ea typeface="Roboto Black" panose="02000000000000000000" pitchFamily="2" charset="0"/>
                <a:cs typeface="Roboto Black"/>
              </a:rPr>
              <a:t> </a:t>
            </a:r>
            <a:r>
              <a:rPr lang="sl-SI" sz="2400" dirty="0" err="1">
                <a:ea typeface="Roboto Black" panose="02000000000000000000" pitchFamily="2" charset="0"/>
                <a:cs typeface="Roboto Black"/>
              </a:rPr>
              <a:t>actions</a:t>
            </a:r>
            <a:endParaRPr lang="sl-SI" sz="2400" dirty="0">
              <a:ea typeface="Roboto Black" panose="02000000000000000000" pitchFamily="2" charset="0"/>
              <a:cs typeface="Roboto Black"/>
            </a:endParaRPr>
          </a:p>
          <a:p>
            <a:endParaRPr lang="sl-SI" sz="2400" dirty="0">
              <a:ea typeface="Roboto Black" panose="02000000000000000000" pitchFamily="2" charset="0"/>
              <a:cs typeface="Roboto Black"/>
            </a:endParaRPr>
          </a:p>
          <a:p>
            <a:r>
              <a:rPr lang="sl-SI" sz="2400" dirty="0" err="1">
                <a:ea typeface="Roboto Black" panose="02000000000000000000" pitchFamily="2" charset="0"/>
                <a:cs typeface="Roboto Black"/>
              </a:rPr>
              <a:t>Mid</a:t>
            </a:r>
            <a:r>
              <a:rPr lang="sl-SI" sz="2400" dirty="0">
                <a:ea typeface="Roboto Black" panose="02000000000000000000" pitchFamily="2" charset="0"/>
                <a:cs typeface="Roboto Black"/>
              </a:rPr>
              <a:t>-term </a:t>
            </a:r>
            <a:r>
              <a:rPr lang="sl-SI" sz="2400" dirty="0" err="1">
                <a:ea typeface="Roboto Black" panose="02000000000000000000" pitchFamily="2" charset="0"/>
                <a:cs typeface="Roboto Black"/>
              </a:rPr>
              <a:t>evaluation</a:t>
            </a:r>
            <a:r>
              <a:rPr lang="sl-SI" sz="2400" dirty="0">
                <a:ea typeface="Roboto Black" panose="02000000000000000000" pitchFamily="2" charset="0"/>
                <a:cs typeface="Roboto Black"/>
              </a:rPr>
              <a:t> 2015</a:t>
            </a:r>
          </a:p>
          <a:p>
            <a:endParaRPr lang="sl-SI" sz="2400" dirty="0">
              <a:ea typeface="Roboto Black" panose="02000000000000000000" pitchFamily="2" charset="0"/>
              <a:cs typeface="Roboto Black"/>
            </a:endParaRPr>
          </a:p>
          <a:p>
            <a:r>
              <a:rPr lang="sl-SI" sz="2400" dirty="0" err="1">
                <a:ea typeface="Roboto Black" panose="02000000000000000000" pitchFamily="2" charset="0"/>
                <a:cs typeface="Roboto Black"/>
              </a:rPr>
              <a:t>Results</a:t>
            </a:r>
            <a:r>
              <a:rPr lang="sl-SI" sz="2400" dirty="0">
                <a:ea typeface="Roboto Black" panose="02000000000000000000" pitchFamily="2" charset="0"/>
                <a:cs typeface="Roboto Black"/>
              </a:rPr>
              <a:t>, </a:t>
            </a:r>
            <a:r>
              <a:rPr lang="sl-SI" sz="2400" dirty="0" err="1">
                <a:ea typeface="Roboto Black" panose="02000000000000000000" pitchFamily="2" charset="0"/>
                <a:cs typeface="Roboto Black"/>
              </a:rPr>
              <a:t>difficulties</a:t>
            </a:r>
            <a:r>
              <a:rPr lang="sl-SI" sz="2400" dirty="0">
                <a:ea typeface="Roboto Black" panose="02000000000000000000" pitchFamily="2" charset="0"/>
                <a:cs typeface="Roboto Black"/>
              </a:rPr>
              <a:t>, </a:t>
            </a:r>
            <a:r>
              <a:rPr lang="sl-SI" sz="2400" dirty="0" err="1">
                <a:ea typeface="Roboto Black" panose="02000000000000000000" pitchFamily="2" charset="0"/>
                <a:cs typeface="Roboto Black"/>
              </a:rPr>
              <a:t>lessons</a:t>
            </a:r>
            <a:r>
              <a:rPr lang="sl-SI" sz="2400" dirty="0">
                <a:ea typeface="Roboto Black" panose="02000000000000000000" pitchFamily="2" charset="0"/>
                <a:cs typeface="Roboto Black"/>
              </a:rPr>
              <a:t> </a:t>
            </a:r>
            <a:r>
              <a:rPr lang="sl-SI" sz="2400" dirty="0" err="1">
                <a:ea typeface="Roboto Black" panose="02000000000000000000" pitchFamily="2" charset="0"/>
                <a:cs typeface="Roboto Black"/>
              </a:rPr>
              <a:t>for</a:t>
            </a:r>
            <a:r>
              <a:rPr lang="sl-SI" sz="2400" dirty="0">
                <a:ea typeface="Roboto Black" panose="02000000000000000000" pitchFamily="2" charset="0"/>
                <a:cs typeface="Roboto Black"/>
              </a:rPr>
              <a:t> </a:t>
            </a:r>
            <a:r>
              <a:rPr lang="sl-SI" sz="2400" dirty="0" err="1">
                <a:ea typeface="Roboto Black" panose="02000000000000000000" pitchFamily="2" charset="0"/>
                <a:cs typeface="Roboto Black"/>
              </a:rPr>
              <a:t>the</a:t>
            </a:r>
            <a:r>
              <a:rPr lang="sl-SI" sz="2400" dirty="0">
                <a:ea typeface="Roboto Black" panose="02000000000000000000" pitchFamily="2" charset="0"/>
                <a:cs typeface="Roboto Black"/>
              </a:rPr>
              <a:t> future</a:t>
            </a:r>
          </a:p>
          <a:p>
            <a:endParaRPr lang="sl-SI" sz="2400" dirty="0">
              <a:ea typeface="Roboto Black" panose="02000000000000000000" pitchFamily="2" charset="0"/>
              <a:cs typeface="Roboto Black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1838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>
          <a:xfrm>
            <a:off x="728122" y="6350001"/>
            <a:ext cx="7679262" cy="508000"/>
          </a:xfrm>
          <a:prstGeom prst="rect">
            <a:avLst/>
          </a:prstGeom>
        </p:spPr>
        <p:txBody>
          <a:bodyPr vert="horz" lIns="0" tIns="45713" rIns="0" bIns="45713" rtlCol="0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fld id="{28574C2E-61E0-2C45-9917-25B26B6AD85F}" type="slidenum">
              <a:rPr lang="en-US" sz="900" smtClean="0">
                <a:solidFill>
                  <a:schemeClr val="bg1">
                    <a:lumMod val="65000"/>
                  </a:schemeClr>
                </a:solidFill>
              </a:rPr>
              <a:pPr/>
              <a:t>3</a:t>
            </a:fld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28122" y="1193800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28122" y="6350001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728122" y="1193800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sl-SI" sz="800" b="1" dirty="0">
              <a:latin typeface="Roboto Black" panose="02000000000000000000" pitchFamily="2" charset="0"/>
              <a:ea typeface="Roboto Black" panose="02000000000000000000" pitchFamily="2" charset="0"/>
              <a:cs typeface="Roboto Black" panose="02000000000000000000" pitchFamily="2" charset="0"/>
            </a:endParaRPr>
          </a:p>
          <a:p>
            <a:r>
              <a:rPr lang="sl-SI" sz="2400" b="1" dirty="0">
                <a:ea typeface="Roboto Black" panose="02000000000000000000" pitchFamily="2" charset="0"/>
                <a:cs typeface="Roboto Black" panose="02000000000000000000" pitchFamily="2" charset="0"/>
              </a:rPr>
              <a:t>Action 1.1: Ratification and transposition</a:t>
            </a:r>
          </a:p>
          <a:p>
            <a:endParaRPr lang="en-US" sz="800" b="1" dirty="0">
              <a:latin typeface="Roboto Black" panose="02000000000000000000" pitchFamily="2" charset="0"/>
              <a:ea typeface="Roboto Black" panose="02000000000000000000" pitchFamily="2" charset="0"/>
              <a:cs typeface="Roboto Black" panose="020000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Entered</a:t>
            </a: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into</a:t>
            </a: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force</a:t>
            </a: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 in 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March</a:t>
            </a: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 2011</a:t>
            </a:r>
            <a:endParaRPr lang="en-US" sz="2400" dirty="0"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11 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ratifications</a:t>
            </a:r>
            <a:endParaRPr lang="sl-SI" sz="2400" dirty="0"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Process</a:t>
            </a: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 on-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going</a:t>
            </a: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by</a:t>
            </a: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several</a:t>
            </a: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CPs</a:t>
            </a:r>
            <a:endParaRPr lang="en-US" sz="2400" dirty="0"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24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sl-SI" sz="2400" b="1" dirty="0" err="1"/>
              <a:t>Action</a:t>
            </a:r>
            <a:r>
              <a:rPr lang="sl-SI" sz="2400" b="1" dirty="0"/>
              <a:t> 1.2: </a:t>
            </a:r>
            <a:r>
              <a:rPr lang="sl-SI" sz="2400" b="1" dirty="0" err="1"/>
              <a:t>Strengthening</a:t>
            </a:r>
            <a:r>
              <a:rPr lang="sl-SI" sz="2400" b="1" dirty="0"/>
              <a:t> </a:t>
            </a:r>
            <a:r>
              <a:rPr lang="sl-SI" sz="2400" b="1" dirty="0" err="1"/>
              <a:t>and</a:t>
            </a:r>
            <a:r>
              <a:rPr lang="sl-SI" sz="2400" b="1" dirty="0"/>
              <a:t> </a:t>
            </a:r>
            <a:r>
              <a:rPr lang="sl-SI" sz="2400" b="1" dirty="0" err="1"/>
              <a:t>supporting</a:t>
            </a:r>
            <a:r>
              <a:rPr lang="sl-SI" sz="2400" b="1" dirty="0"/>
              <a:t> </a:t>
            </a:r>
            <a:r>
              <a:rPr lang="sl-SI" sz="2400" b="1" dirty="0" err="1"/>
              <a:t>governance</a:t>
            </a:r>
            <a:endParaRPr lang="sl-SI" sz="2400" b="1" dirty="0"/>
          </a:p>
          <a:p>
            <a:endParaRPr lang="sl-SI" sz="8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Established</a:t>
            </a:r>
            <a:r>
              <a:rPr lang="sl-SI" sz="2400" dirty="0"/>
              <a:t> in </a:t>
            </a:r>
            <a:r>
              <a:rPr lang="sl-SI" sz="2400" dirty="0" err="1"/>
              <a:t>all</a:t>
            </a:r>
            <a:r>
              <a:rPr lang="sl-SI" sz="2400" dirty="0"/>
              <a:t> ICZM </a:t>
            </a:r>
            <a:r>
              <a:rPr lang="sl-SI" sz="2400" dirty="0" err="1"/>
              <a:t>implementation</a:t>
            </a:r>
            <a:r>
              <a:rPr lang="sl-SI" sz="2400" dirty="0"/>
              <a:t> </a:t>
            </a:r>
            <a:r>
              <a:rPr lang="sl-SI" sz="2400" dirty="0" err="1"/>
              <a:t>projects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Inter-ministerial</a:t>
            </a:r>
            <a:r>
              <a:rPr lang="sl-SI" sz="2400" dirty="0"/>
              <a:t> </a:t>
            </a:r>
            <a:r>
              <a:rPr lang="sl-SI" sz="2400" dirty="0" err="1"/>
              <a:t>committees</a:t>
            </a:r>
            <a:r>
              <a:rPr lang="sl-SI" sz="2400" dirty="0"/>
              <a:t> (</a:t>
            </a:r>
            <a:r>
              <a:rPr lang="sl-SI" sz="2400" dirty="0" err="1"/>
              <a:t>National</a:t>
            </a:r>
            <a:r>
              <a:rPr lang="sl-SI" sz="2400" dirty="0"/>
              <a:t> </a:t>
            </a:r>
            <a:r>
              <a:rPr lang="sl-SI" sz="2400" dirty="0" err="1"/>
              <a:t>strategies</a:t>
            </a:r>
            <a:r>
              <a:rPr lang="sl-SI" sz="2400" dirty="0"/>
              <a:t>- </a:t>
            </a:r>
            <a:r>
              <a:rPr lang="sl-SI" sz="2400" dirty="0" err="1"/>
              <a:t>Algeria</a:t>
            </a:r>
            <a:r>
              <a:rPr lang="sl-SI" sz="2400" dirty="0"/>
              <a:t>, </a:t>
            </a:r>
            <a:r>
              <a:rPr lang="sl-SI" sz="2400" dirty="0" err="1"/>
              <a:t>Croatia</a:t>
            </a:r>
            <a:r>
              <a:rPr lang="sl-SI" sz="2400" dirty="0"/>
              <a:t>, </a:t>
            </a:r>
            <a:r>
              <a:rPr lang="sl-SI" sz="2400" dirty="0" err="1"/>
              <a:t>Montenegro</a:t>
            </a:r>
            <a:r>
              <a:rPr lang="sl-SI" sz="24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Pegaso</a:t>
            </a:r>
            <a:r>
              <a:rPr lang="sl-SI" sz="2400" dirty="0"/>
              <a:t> </a:t>
            </a:r>
            <a:r>
              <a:rPr lang="sl-SI" sz="2400" dirty="0" err="1"/>
              <a:t>Governance</a:t>
            </a:r>
            <a:r>
              <a:rPr lang="sl-SI" sz="2400" dirty="0"/>
              <a:t> platform; CRF, CORMON</a:t>
            </a:r>
            <a:endParaRPr lang="en-US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28122" y="2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r>
              <a:rPr lang="sl-SI" sz="3200" dirty="0" err="1">
                <a:solidFill>
                  <a:srgbClr val="00AEEF"/>
                </a:solidFill>
              </a:rPr>
              <a:t>Objective</a:t>
            </a:r>
            <a:r>
              <a:rPr lang="sl-SI" sz="3200" dirty="0">
                <a:solidFill>
                  <a:srgbClr val="00AEEF"/>
                </a:solidFill>
              </a:rPr>
              <a:t> 1: </a:t>
            </a:r>
            <a:r>
              <a:rPr lang="sl-SI" sz="3200" dirty="0" err="1">
                <a:solidFill>
                  <a:srgbClr val="00AEEF"/>
                </a:solidFill>
              </a:rPr>
              <a:t>Support</a:t>
            </a:r>
            <a:r>
              <a:rPr lang="sl-SI" sz="3200" dirty="0">
                <a:solidFill>
                  <a:srgbClr val="00AEEF"/>
                </a:solidFill>
              </a:rPr>
              <a:t> </a:t>
            </a:r>
            <a:r>
              <a:rPr lang="sl-SI" sz="3200" dirty="0" err="1">
                <a:solidFill>
                  <a:srgbClr val="00AEEF"/>
                </a:solidFill>
              </a:rPr>
              <a:t>effective</a:t>
            </a:r>
            <a:r>
              <a:rPr lang="sl-SI" sz="3200" dirty="0">
                <a:solidFill>
                  <a:srgbClr val="00AEEF"/>
                </a:solidFill>
              </a:rPr>
              <a:t> </a:t>
            </a:r>
            <a:r>
              <a:rPr lang="sl-SI" sz="3200" dirty="0" err="1">
                <a:solidFill>
                  <a:srgbClr val="00AEEF"/>
                </a:solidFill>
              </a:rPr>
              <a:t>implementation</a:t>
            </a:r>
            <a:r>
              <a:rPr lang="sl-SI" sz="3200" dirty="0">
                <a:solidFill>
                  <a:srgbClr val="00AEEF"/>
                </a:solidFill>
              </a:rPr>
              <a:t> </a:t>
            </a:r>
            <a:r>
              <a:rPr lang="sl-SI" sz="3200" dirty="0" err="1">
                <a:solidFill>
                  <a:srgbClr val="00AEEF"/>
                </a:solidFill>
              </a:rPr>
              <a:t>of</a:t>
            </a:r>
            <a:r>
              <a:rPr lang="sl-SI" sz="3200" dirty="0">
                <a:solidFill>
                  <a:srgbClr val="00AEEF"/>
                </a:solidFill>
              </a:rPr>
              <a:t> ICZM </a:t>
            </a:r>
            <a:r>
              <a:rPr lang="sl-SI" sz="3200" dirty="0" err="1">
                <a:solidFill>
                  <a:srgbClr val="00AEEF"/>
                </a:solidFill>
              </a:rPr>
              <a:t>Protocol</a:t>
            </a:r>
            <a:endParaRPr lang="en-US" sz="3200" dirty="0">
              <a:solidFill>
                <a:srgbClr val="00AEE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1937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>
          <a:xfrm>
            <a:off x="728122" y="6350001"/>
            <a:ext cx="7679262" cy="508000"/>
          </a:xfrm>
          <a:prstGeom prst="rect">
            <a:avLst/>
          </a:prstGeom>
        </p:spPr>
        <p:txBody>
          <a:bodyPr vert="horz" lIns="0" tIns="45713" rIns="0" bIns="45713" rtlCol="0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fld id="{28574C2E-61E0-2C45-9917-25B26B6AD85F}" type="slidenum">
              <a:rPr lang="en-US" sz="900" smtClean="0">
                <a:solidFill>
                  <a:schemeClr val="bg1">
                    <a:lumMod val="65000"/>
                  </a:schemeClr>
                </a:solidFill>
              </a:rPr>
              <a:pPr/>
              <a:t>4</a:t>
            </a:fld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28122" y="1193800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28122" y="6350001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728122" y="1193800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sl-SI" sz="800" b="1" dirty="0">
              <a:latin typeface="Roboto Black" panose="02000000000000000000" pitchFamily="2" charset="0"/>
              <a:ea typeface="Roboto Black" panose="02000000000000000000" pitchFamily="2" charset="0"/>
              <a:cs typeface="Roboto Black" panose="02000000000000000000" pitchFamily="2" charset="0"/>
            </a:endParaRPr>
          </a:p>
          <a:p>
            <a:r>
              <a:rPr lang="sl-SI" sz="2400" b="1" dirty="0">
                <a:ea typeface="Roboto Black" panose="02000000000000000000" pitchFamily="2" charset="0"/>
                <a:cs typeface="Roboto Black" panose="02000000000000000000" pitchFamily="2" charset="0"/>
              </a:rPr>
              <a:t>Action 1.3: Adopting National ICZM Strategies, APs and Programmes</a:t>
            </a:r>
          </a:p>
          <a:p>
            <a:endParaRPr lang="en-US" sz="800" b="1" dirty="0">
              <a:ea typeface="Roboto Black" panose="02000000000000000000" pitchFamily="2" charset="0"/>
              <a:cs typeface="Roboto Black" panose="020000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ICZM 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Strategies</a:t>
            </a: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: 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Algeria</a:t>
            </a: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Croatia</a:t>
            </a: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Montenegro</a:t>
            </a:r>
            <a:endParaRPr lang="en-US" sz="2400" dirty="0"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Coastal</a:t>
            </a: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Plans</a:t>
            </a: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: 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Reghaia</a:t>
            </a: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/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Algeria</a:t>
            </a: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; Buna-Bojana/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Albania-Montenegro</a:t>
            </a: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and</a:t>
            </a: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 Šibenik-Knin 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County</a:t>
            </a: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/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Croatia</a:t>
            </a:r>
            <a:endParaRPr lang="sl-SI" sz="2400" dirty="0"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On-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going</a:t>
            </a: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: 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Lebanon</a:t>
            </a: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Egypt</a:t>
            </a: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Tunisia</a:t>
            </a:r>
            <a:r>
              <a:rPr lang="sl-SI" sz="2400" dirty="0"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sl-SI" sz="2400" dirty="0" err="1">
                <a:ea typeface="Roboto" panose="02000000000000000000" pitchFamily="2" charset="0"/>
                <a:cs typeface="Roboto" panose="02000000000000000000" pitchFamily="2" charset="0"/>
              </a:rPr>
              <a:t>Cyprus</a:t>
            </a:r>
            <a:endParaRPr lang="sl-SI" sz="2400" dirty="0"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2400" dirty="0"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28122" y="2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sl-SI" sz="3200" dirty="0">
              <a:solidFill>
                <a:srgbClr val="00AEEF"/>
              </a:solidFill>
            </a:endParaRPr>
          </a:p>
          <a:p>
            <a:r>
              <a:rPr lang="sl-SI" sz="3200" dirty="0">
                <a:solidFill>
                  <a:srgbClr val="00AEEF"/>
                </a:solidFill>
              </a:rPr>
              <a:t>Objective 1 (Cont.)</a:t>
            </a:r>
            <a:endParaRPr lang="en-US" sz="3200" dirty="0">
              <a:solidFill>
                <a:srgbClr val="00AEE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7989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>
          <a:xfrm>
            <a:off x="728122" y="6350001"/>
            <a:ext cx="7679262" cy="508000"/>
          </a:xfrm>
          <a:prstGeom prst="rect">
            <a:avLst/>
          </a:prstGeom>
        </p:spPr>
        <p:txBody>
          <a:bodyPr vert="horz" lIns="0" tIns="45713" rIns="0" bIns="45713" rtlCol="0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fld id="{28574C2E-61E0-2C45-9917-25B26B6AD85F}" type="slidenum">
              <a:rPr lang="en-US" sz="900" smtClean="0">
                <a:solidFill>
                  <a:schemeClr val="bg1">
                    <a:lumMod val="65000"/>
                  </a:schemeClr>
                </a:solidFill>
              </a:rPr>
              <a:pPr/>
              <a:t>5</a:t>
            </a:fld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28122" y="1193800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28122" y="6350001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728122" y="1193800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sl-SI" sz="800" b="1" dirty="0"/>
          </a:p>
          <a:p>
            <a:r>
              <a:rPr lang="sl-SI" sz="2400" b="1" dirty="0"/>
              <a:t>Action 1.4: Reporting and Monitoring</a:t>
            </a:r>
          </a:p>
          <a:p>
            <a:endParaRPr lang="sl-SI" sz="8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Reporting</a:t>
            </a:r>
            <a:r>
              <a:rPr lang="sl-SI" sz="2400" dirty="0"/>
              <a:t> format: legal &amp; </a:t>
            </a:r>
            <a:r>
              <a:rPr lang="sl-SI" sz="2400" dirty="0" err="1"/>
              <a:t>institutional</a:t>
            </a:r>
            <a:r>
              <a:rPr lang="sl-SI" sz="2400" dirty="0"/>
              <a:t> </a:t>
            </a:r>
            <a:r>
              <a:rPr lang="sl-SI" sz="2400" dirty="0" err="1"/>
              <a:t>and</a:t>
            </a:r>
            <a:r>
              <a:rPr lang="sl-SI" sz="2400" dirty="0"/>
              <a:t>  </a:t>
            </a:r>
            <a:r>
              <a:rPr lang="sl-SI" sz="2400" dirty="0" err="1"/>
              <a:t>operational</a:t>
            </a:r>
            <a:r>
              <a:rPr lang="sl-SI" sz="2400" dirty="0"/>
              <a:t> </a:t>
            </a:r>
            <a:r>
              <a:rPr lang="sl-SI" sz="2400" dirty="0" err="1"/>
              <a:t>aspects</a:t>
            </a:r>
            <a:r>
              <a:rPr lang="sl-SI" sz="2400" dirty="0"/>
              <a:t>- BC </a:t>
            </a:r>
            <a:r>
              <a:rPr lang="sl-SI" sz="2400" dirty="0" err="1"/>
              <a:t>Reporting</a:t>
            </a:r>
            <a:r>
              <a:rPr lang="sl-SI" sz="2400" dirty="0"/>
              <a:t> </a:t>
            </a:r>
            <a:r>
              <a:rPr lang="sl-SI" sz="2400" dirty="0" err="1"/>
              <a:t>System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/>
              <a:t>2014-15: 12 in total, 7 </a:t>
            </a:r>
            <a:r>
              <a:rPr lang="sl-SI" sz="2400" dirty="0" err="1"/>
              <a:t>CPs</a:t>
            </a:r>
            <a:r>
              <a:rPr lang="sl-SI" sz="2400" dirty="0"/>
              <a:t> to </a:t>
            </a:r>
            <a:r>
              <a:rPr lang="sl-SI" sz="2400" dirty="0" err="1"/>
              <a:t>Protocol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/>
              <a:t>2016-17: 5 (to date), 3 </a:t>
            </a:r>
            <a:r>
              <a:rPr lang="sl-SI" sz="2400" dirty="0" err="1"/>
              <a:t>CPs</a:t>
            </a:r>
            <a:r>
              <a:rPr lang="sl-SI" sz="2400" dirty="0"/>
              <a:t> to </a:t>
            </a:r>
            <a:r>
              <a:rPr lang="sl-SI" sz="2400" dirty="0" err="1"/>
              <a:t>Protocol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Periodical</a:t>
            </a:r>
            <a:r>
              <a:rPr lang="sl-SI" sz="2400" dirty="0"/>
              <a:t> </a:t>
            </a:r>
            <a:r>
              <a:rPr lang="sl-SI" sz="2400" dirty="0" err="1"/>
              <a:t>reporting</a:t>
            </a:r>
            <a:r>
              <a:rPr lang="sl-SI" sz="2400" dirty="0"/>
              <a:t> on </a:t>
            </a:r>
            <a:r>
              <a:rPr lang="sl-SI" sz="2400" dirty="0" err="1"/>
              <a:t>evolution</a:t>
            </a:r>
            <a:r>
              <a:rPr lang="sl-SI" sz="2400" dirty="0"/>
              <a:t> </a:t>
            </a:r>
            <a:r>
              <a:rPr lang="sl-SI" sz="2400" dirty="0" err="1"/>
              <a:t>of</a:t>
            </a:r>
            <a:r>
              <a:rPr lang="sl-SI" sz="2400" dirty="0"/>
              <a:t> </a:t>
            </a:r>
            <a:r>
              <a:rPr lang="sl-SI" sz="2400" dirty="0" err="1"/>
              <a:t>cz</a:t>
            </a:r>
            <a:r>
              <a:rPr lang="sl-SI" sz="2400" dirty="0"/>
              <a:t> (</a:t>
            </a:r>
            <a:r>
              <a:rPr lang="sl-SI" sz="2400" dirty="0" err="1"/>
              <a:t>Pegaso</a:t>
            </a:r>
            <a:r>
              <a:rPr lang="sl-SI" sz="2400" dirty="0"/>
              <a:t> </a:t>
            </a:r>
            <a:r>
              <a:rPr lang="sl-SI" sz="2400" dirty="0" err="1"/>
              <a:t>indicators</a:t>
            </a:r>
            <a:r>
              <a:rPr lang="sl-SI" sz="24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EcAp</a:t>
            </a:r>
            <a:r>
              <a:rPr lang="sl-SI" sz="2400" dirty="0"/>
              <a:t> </a:t>
            </a:r>
            <a:r>
              <a:rPr lang="sl-SI" sz="2400" dirty="0" err="1"/>
              <a:t>indicators</a:t>
            </a:r>
            <a:r>
              <a:rPr lang="sl-SI" sz="2400" dirty="0"/>
              <a:t>; EO7 </a:t>
            </a:r>
            <a:r>
              <a:rPr lang="sl-SI" sz="2400" dirty="0" err="1"/>
              <a:t>and</a:t>
            </a:r>
            <a:r>
              <a:rPr lang="sl-SI" sz="2400" dirty="0"/>
              <a:t> EO8 (</a:t>
            </a:r>
            <a:r>
              <a:rPr lang="sl-SI" sz="2400" dirty="0" err="1"/>
              <a:t>EcAp</a:t>
            </a:r>
            <a:r>
              <a:rPr lang="sl-SI" sz="2400" dirty="0"/>
              <a:t> MED </a:t>
            </a:r>
            <a:r>
              <a:rPr lang="sl-SI" sz="2400" dirty="0" err="1"/>
              <a:t>projects</a:t>
            </a:r>
            <a:r>
              <a:rPr lang="sl-SI" sz="2400" dirty="0"/>
              <a:t>); </a:t>
            </a:r>
            <a:r>
              <a:rPr lang="sl-SI" sz="2400" dirty="0" err="1"/>
              <a:t>IMAPs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SoED</a:t>
            </a:r>
            <a:r>
              <a:rPr lang="sl-SI" sz="2400" dirty="0"/>
              <a:t> </a:t>
            </a:r>
            <a:r>
              <a:rPr lang="sl-SI" sz="2400" dirty="0" err="1"/>
              <a:t>Report</a:t>
            </a:r>
            <a:endParaRPr lang="sl-SI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28122" y="2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sl-SI" sz="3200" dirty="0">
              <a:solidFill>
                <a:srgbClr val="00AEEF"/>
              </a:solidFill>
            </a:endParaRPr>
          </a:p>
          <a:p>
            <a:r>
              <a:rPr lang="sl-SI" sz="3200" dirty="0">
                <a:solidFill>
                  <a:srgbClr val="00AEEF"/>
                </a:solidFill>
              </a:rPr>
              <a:t>Objective 1 (Cont.)</a:t>
            </a:r>
            <a:endParaRPr lang="en-US" sz="3200" dirty="0">
              <a:solidFill>
                <a:srgbClr val="00AEE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9472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>
          <a:xfrm>
            <a:off x="728122" y="6350001"/>
            <a:ext cx="7679262" cy="508000"/>
          </a:xfrm>
          <a:prstGeom prst="rect">
            <a:avLst/>
          </a:prstGeom>
        </p:spPr>
        <p:txBody>
          <a:bodyPr vert="horz" lIns="0" tIns="45713" rIns="0" bIns="45713" rtlCol="0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fld id="{28574C2E-61E0-2C45-9917-25B26B6AD85F}" type="slidenum">
              <a:rPr lang="en-US" sz="900" smtClean="0">
                <a:solidFill>
                  <a:schemeClr val="bg1">
                    <a:lumMod val="65000"/>
                  </a:schemeClr>
                </a:solidFill>
              </a:rPr>
              <a:pPr/>
              <a:t>6</a:t>
            </a:fld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28122" y="1193800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28122" y="6350001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728122" y="1193800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r>
              <a:rPr lang="sl-SI" sz="2400" b="1" dirty="0"/>
              <a:t>Action 2.1: Methodologies and Processes</a:t>
            </a:r>
          </a:p>
          <a:p>
            <a:endParaRPr lang="sl-SI" sz="8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/>
              <a:t>ICZM </a:t>
            </a:r>
            <a:r>
              <a:rPr lang="sl-SI" sz="2400" dirty="0" err="1"/>
              <a:t>Process</a:t>
            </a:r>
            <a:r>
              <a:rPr lang="sl-SI" sz="2400" dirty="0"/>
              <a:t>: </a:t>
            </a:r>
            <a:r>
              <a:rPr lang="sl-SI" sz="2400" dirty="0" err="1"/>
              <a:t>Coastal</a:t>
            </a:r>
            <a:r>
              <a:rPr lang="sl-SI" sz="2400" dirty="0"/>
              <a:t> </a:t>
            </a:r>
            <a:r>
              <a:rPr lang="sl-SI" sz="2400" dirty="0" err="1"/>
              <a:t>Wiki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Guidelines</a:t>
            </a:r>
            <a:r>
              <a:rPr lang="sl-SI" sz="2400" dirty="0"/>
              <a:t> </a:t>
            </a:r>
            <a:r>
              <a:rPr lang="sl-SI" sz="2400" dirty="0" err="1"/>
              <a:t>for</a:t>
            </a:r>
            <a:r>
              <a:rPr lang="sl-SI" sz="2400" dirty="0"/>
              <a:t> </a:t>
            </a:r>
            <a:r>
              <a:rPr lang="sl-SI" sz="2400" dirty="0" err="1"/>
              <a:t>National</a:t>
            </a:r>
            <a:r>
              <a:rPr lang="sl-SI" sz="2400" dirty="0"/>
              <a:t> ICZM </a:t>
            </a:r>
            <a:r>
              <a:rPr lang="sl-SI" sz="2400" dirty="0" err="1"/>
              <a:t>Strategies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Integrative</a:t>
            </a:r>
            <a:r>
              <a:rPr lang="sl-SI" sz="2400" dirty="0"/>
              <a:t> </a:t>
            </a:r>
            <a:r>
              <a:rPr lang="sl-SI" sz="2400" dirty="0" err="1"/>
              <a:t>Methodological</a:t>
            </a:r>
            <a:r>
              <a:rPr lang="sl-SI" sz="2400" dirty="0"/>
              <a:t> </a:t>
            </a:r>
            <a:r>
              <a:rPr lang="sl-SI" sz="2400" dirty="0" err="1"/>
              <a:t>Framework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Guidelines</a:t>
            </a:r>
            <a:r>
              <a:rPr lang="sl-SI" sz="2400" dirty="0"/>
              <a:t> </a:t>
            </a:r>
            <a:r>
              <a:rPr lang="sl-SI" sz="2400" dirty="0" err="1"/>
              <a:t>for</a:t>
            </a:r>
            <a:r>
              <a:rPr lang="sl-SI" sz="2400" dirty="0"/>
              <a:t> </a:t>
            </a:r>
            <a:r>
              <a:rPr lang="sl-SI" sz="2400" dirty="0" err="1"/>
              <a:t>Adapting</a:t>
            </a:r>
            <a:r>
              <a:rPr lang="sl-SI" sz="2400" dirty="0"/>
              <a:t> to </a:t>
            </a:r>
            <a:r>
              <a:rPr lang="sl-SI" sz="2400" dirty="0" err="1"/>
              <a:t>Climate</a:t>
            </a:r>
            <a:r>
              <a:rPr lang="sl-SI" sz="2400" dirty="0"/>
              <a:t> </a:t>
            </a:r>
            <a:r>
              <a:rPr lang="sl-SI" sz="2400" dirty="0" err="1"/>
              <a:t>Variability</a:t>
            </a:r>
            <a:r>
              <a:rPr lang="sl-SI" sz="2400" dirty="0"/>
              <a:t> </a:t>
            </a:r>
            <a:r>
              <a:rPr lang="sl-SI" sz="2400" dirty="0" err="1"/>
              <a:t>and</a:t>
            </a:r>
            <a:r>
              <a:rPr lang="sl-SI" sz="2400" dirty="0"/>
              <a:t> </a:t>
            </a:r>
            <a:r>
              <a:rPr lang="sl-SI" sz="2400" dirty="0" err="1"/>
              <a:t>Change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Study</a:t>
            </a:r>
            <a:r>
              <a:rPr lang="sl-SI" sz="2400" dirty="0"/>
              <a:t> on </a:t>
            </a:r>
            <a:r>
              <a:rPr lang="sl-SI" sz="2400" dirty="0" err="1"/>
              <a:t>banking</a:t>
            </a:r>
            <a:r>
              <a:rPr lang="sl-SI" sz="2400" dirty="0"/>
              <a:t> </a:t>
            </a:r>
            <a:r>
              <a:rPr lang="sl-SI" sz="2400" dirty="0" err="1"/>
              <a:t>and</a:t>
            </a:r>
            <a:r>
              <a:rPr lang="sl-SI" sz="2400" dirty="0"/>
              <a:t> </a:t>
            </a:r>
            <a:r>
              <a:rPr lang="sl-SI" sz="2400" dirty="0" err="1"/>
              <a:t>insurance</a:t>
            </a:r>
            <a:r>
              <a:rPr lang="sl-SI" sz="2400" dirty="0"/>
              <a:t> </a:t>
            </a:r>
            <a:r>
              <a:rPr lang="sl-SI" sz="2400" dirty="0" err="1"/>
              <a:t>practice</a:t>
            </a:r>
            <a:r>
              <a:rPr lang="sl-SI" sz="2400" dirty="0"/>
              <a:t> in CC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Conceptual</a:t>
            </a:r>
            <a:r>
              <a:rPr lang="sl-SI" sz="2400" dirty="0"/>
              <a:t> </a:t>
            </a:r>
            <a:r>
              <a:rPr lang="sl-SI" sz="2400" dirty="0" err="1"/>
              <a:t>Framework</a:t>
            </a:r>
            <a:r>
              <a:rPr lang="sl-SI" sz="2400" dirty="0"/>
              <a:t> </a:t>
            </a:r>
            <a:r>
              <a:rPr lang="sl-SI" sz="2400" dirty="0" err="1"/>
              <a:t>for</a:t>
            </a:r>
            <a:r>
              <a:rPr lang="sl-SI" sz="2400" dirty="0"/>
              <a:t> MSP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Methodological</a:t>
            </a:r>
            <a:r>
              <a:rPr lang="sl-SI" sz="2400" dirty="0"/>
              <a:t> </a:t>
            </a:r>
            <a:r>
              <a:rPr lang="sl-SI" sz="2400" dirty="0" err="1"/>
              <a:t>Framework</a:t>
            </a:r>
            <a:r>
              <a:rPr lang="sl-SI" sz="2400" dirty="0"/>
              <a:t> </a:t>
            </a:r>
            <a:r>
              <a:rPr lang="sl-SI" sz="2400" dirty="0" err="1"/>
              <a:t>for</a:t>
            </a:r>
            <a:r>
              <a:rPr lang="sl-SI" sz="2400" dirty="0"/>
              <a:t> LSI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Methodology</a:t>
            </a:r>
            <a:r>
              <a:rPr lang="sl-SI" sz="2400" dirty="0"/>
              <a:t> </a:t>
            </a:r>
            <a:r>
              <a:rPr lang="sl-SI" sz="2400" dirty="0" err="1"/>
              <a:t>for</a:t>
            </a:r>
            <a:r>
              <a:rPr lang="sl-SI" sz="2400" dirty="0"/>
              <a:t> </a:t>
            </a:r>
            <a:r>
              <a:rPr lang="sl-SI" sz="2400" dirty="0" err="1"/>
              <a:t>Analysis</a:t>
            </a:r>
            <a:r>
              <a:rPr lang="sl-SI" sz="2400" dirty="0"/>
              <a:t> </a:t>
            </a:r>
            <a:r>
              <a:rPr lang="sl-SI" sz="2400" dirty="0" err="1"/>
              <a:t>of</a:t>
            </a:r>
            <a:r>
              <a:rPr lang="sl-SI" sz="2400" dirty="0"/>
              <a:t> </a:t>
            </a:r>
            <a:r>
              <a:rPr lang="sl-SI" sz="2400" dirty="0" err="1"/>
              <a:t>Coherence</a:t>
            </a:r>
            <a:r>
              <a:rPr lang="sl-SI" sz="2400" dirty="0"/>
              <a:t> </a:t>
            </a:r>
            <a:r>
              <a:rPr lang="sl-SI" sz="2400" dirty="0" err="1"/>
              <a:t>of</a:t>
            </a:r>
            <a:r>
              <a:rPr lang="sl-SI" sz="2400" dirty="0"/>
              <a:t> BC-</a:t>
            </a:r>
            <a:r>
              <a:rPr lang="sl-SI" sz="2400" dirty="0" err="1"/>
              <a:t>driven</a:t>
            </a:r>
            <a:r>
              <a:rPr lang="sl-SI" sz="2400" dirty="0"/>
              <a:t> </a:t>
            </a:r>
            <a:r>
              <a:rPr lang="sl-SI" sz="2400" dirty="0" err="1"/>
              <a:t>Strategic</a:t>
            </a:r>
            <a:r>
              <a:rPr lang="sl-SI" sz="2400" dirty="0"/>
              <a:t> </a:t>
            </a:r>
            <a:r>
              <a:rPr lang="sl-SI" sz="2400" dirty="0" err="1"/>
              <a:t>Documents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Guidelines</a:t>
            </a:r>
            <a:r>
              <a:rPr lang="sl-SI" sz="2400" dirty="0"/>
              <a:t> </a:t>
            </a:r>
            <a:r>
              <a:rPr lang="sl-SI" sz="2400" dirty="0" err="1"/>
              <a:t>for</a:t>
            </a:r>
            <a:r>
              <a:rPr lang="sl-SI" sz="2400" dirty="0"/>
              <a:t> </a:t>
            </a:r>
            <a:r>
              <a:rPr lang="sl-SI" sz="2400" dirty="0" err="1"/>
              <a:t>Environmental</a:t>
            </a:r>
            <a:r>
              <a:rPr lang="sl-SI" sz="2400" dirty="0"/>
              <a:t> </a:t>
            </a:r>
            <a:r>
              <a:rPr lang="sl-SI" sz="2400" dirty="0" err="1"/>
              <a:t>Assessment</a:t>
            </a:r>
            <a:r>
              <a:rPr lang="sl-SI" sz="2400" dirty="0"/>
              <a:t> in </a:t>
            </a:r>
            <a:r>
              <a:rPr lang="sl-SI" sz="2400" dirty="0" err="1"/>
              <a:t>Transboundary</a:t>
            </a:r>
            <a:r>
              <a:rPr lang="sl-SI" sz="2400" dirty="0"/>
              <a:t> </a:t>
            </a:r>
            <a:r>
              <a:rPr lang="sl-SI" sz="2400" dirty="0" err="1"/>
              <a:t>Context</a:t>
            </a:r>
            <a:endParaRPr lang="sl-SI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28122" y="2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r>
              <a:rPr lang="sl-SI" sz="3200" dirty="0" err="1">
                <a:solidFill>
                  <a:srgbClr val="00AEEF"/>
                </a:solidFill>
              </a:rPr>
              <a:t>Objective</a:t>
            </a:r>
            <a:r>
              <a:rPr lang="sl-SI" sz="3200" dirty="0">
                <a:solidFill>
                  <a:srgbClr val="00AEEF"/>
                </a:solidFill>
              </a:rPr>
              <a:t> 2: </a:t>
            </a:r>
            <a:r>
              <a:rPr lang="sl-SI" sz="3200" dirty="0" err="1">
                <a:solidFill>
                  <a:srgbClr val="00AEEF"/>
                </a:solidFill>
              </a:rPr>
              <a:t>Strengthen</a:t>
            </a:r>
            <a:r>
              <a:rPr lang="sl-SI" sz="3200" dirty="0">
                <a:solidFill>
                  <a:srgbClr val="00AEEF"/>
                </a:solidFill>
              </a:rPr>
              <a:t> </a:t>
            </a:r>
            <a:r>
              <a:rPr lang="sl-SI" sz="3200" dirty="0" err="1">
                <a:solidFill>
                  <a:srgbClr val="00AEEF"/>
                </a:solidFill>
              </a:rPr>
              <a:t>capacities</a:t>
            </a:r>
            <a:r>
              <a:rPr lang="sl-SI" sz="3200" dirty="0">
                <a:solidFill>
                  <a:srgbClr val="00AEEF"/>
                </a:solidFill>
              </a:rPr>
              <a:t> </a:t>
            </a:r>
            <a:r>
              <a:rPr lang="sl-SI" sz="3200" dirty="0" err="1">
                <a:solidFill>
                  <a:srgbClr val="00AEEF"/>
                </a:solidFill>
              </a:rPr>
              <a:t>of</a:t>
            </a:r>
            <a:r>
              <a:rPr lang="sl-SI" sz="3200" dirty="0">
                <a:solidFill>
                  <a:srgbClr val="00AEEF"/>
                </a:solidFill>
              </a:rPr>
              <a:t> </a:t>
            </a:r>
            <a:r>
              <a:rPr lang="sl-SI" sz="3200" dirty="0" err="1">
                <a:solidFill>
                  <a:srgbClr val="00AEEF"/>
                </a:solidFill>
              </a:rPr>
              <a:t>CPs</a:t>
            </a:r>
            <a:r>
              <a:rPr lang="sl-SI" sz="3200" dirty="0">
                <a:solidFill>
                  <a:srgbClr val="00AEEF"/>
                </a:solidFill>
              </a:rPr>
              <a:t> </a:t>
            </a:r>
            <a:r>
              <a:rPr lang="sl-SI" sz="3200" dirty="0" err="1">
                <a:solidFill>
                  <a:srgbClr val="00AEEF"/>
                </a:solidFill>
              </a:rPr>
              <a:t>and</a:t>
            </a:r>
            <a:r>
              <a:rPr lang="sl-SI" sz="3200" dirty="0">
                <a:solidFill>
                  <a:srgbClr val="00AEEF"/>
                </a:solidFill>
              </a:rPr>
              <a:t> </a:t>
            </a:r>
            <a:r>
              <a:rPr lang="sl-SI" sz="3200" dirty="0" err="1">
                <a:solidFill>
                  <a:srgbClr val="00AEEF"/>
                </a:solidFill>
              </a:rPr>
              <a:t>effective</a:t>
            </a:r>
            <a:r>
              <a:rPr lang="sl-SI" sz="3200" dirty="0">
                <a:solidFill>
                  <a:srgbClr val="00AEEF"/>
                </a:solidFill>
              </a:rPr>
              <a:t> </a:t>
            </a:r>
            <a:r>
              <a:rPr lang="sl-SI" sz="3200" dirty="0" err="1">
                <a:solidFill>
                  <a:srgbClr val="00AEEF"/>
                </a:solidFill>
              </a:rPr>
              <a:t>use</a:t>
            </a:r>
            <a:r>
              <a:rPr lang="sl-SI" sz="3200" dirty="0">
                <a:solidFill>
                  <a:srgbClr val="00AEEF"/>
                </a:solidFill>
              </a:rPr>
              <a:t> </a:t>
            </a:r>
            <a:r>
              <a:rPr lang="sl-SI" sz="3200" dirty="0" err="1">
                <a:solidFill>
                  <a:srgbClr val="00AEEF"/>
                </a:solidFill>
              </a:rPr>
              <a:t>of</a:t>
            </a:r>
            <a:r>
              <a:rPr lang="sl-SI" sz="3200" dirty="0">
                <a:solidFill>
                  <a:srgbClr val="00AEEF"/>
                </a:solidFill>
              </a:rPr>
              <a:t> </a:t>
            </a:r>
            <a:r>
              <a:rPr lang="sl-SI" sz="3200" dirty="0" err="1">
                <a:solidFill>
                  <a:srgbClr val="00AEEF"/>
                </a:solidFill>
              </a:rPr>
              <a:t>policies</a:t>
            </a:r>
            <a:r>
              <a:rPr lang="sl-SI" sz="3200" dirty="0">
                <a:solidFill>
                  <a:srgbClr val="00AEEF"/>
                </a:solidFill>
              </a:rPr>
              <a:t>, </a:t>
            </a:r>
            <a:r>
              <a:rPr lang="sl-SI" sz="3200" dirty="0" err="1">
                <a:solidFill>
                  <a:srgbClr val="00AEEF"/>
                </a:solidFill>
              </a:rPr>
              <a:t>tools</a:t>
            </a:r>
            <a:r>
              <a:rPr lang="sl-SI" sz="3200" dirty="0">
                <a:solidFill>
                  <a:srgbClr val="00AEEF"/>
                </a:solidFill>
              </a:rPr>
              <a:t>...</a:t>
            </a:r>
            <a:endParaRPr lang="en-US" sz="3200" dirty="0">
              <a:solidFill>
                <a:srgbClr val="00AEE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7967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>
          <a:xfrm>
            <a:off x="728122" y="6350001"/>
            <a:ext cx="7679262" cy="508000"/>
          </a:xfrm>
          <a:prstGeom prst="rect">
            <a:avLst/>
          </a:prstGeom>
        </p:spPr>
        <p:txBody>
          <a:bodyPr vert="horz" lIns="0" tIns="45713" rIns="0" bIns="45713" rtlCol="0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fld id="{28574C2E-61E0-2C45-9917-25B26B6AD85F}" type="slidenum">
              <a:rPr lang="en-US" sz="900" smtClean="0">
                <a:solidFill>
                  <a:schemeClr val="bg1">
                    <a:lumMod val="65000"/>
                  </a:schemeClr>
                </a:solidFill>
              </a:rPr>
              <a:pPr/>
              <a:t>7</a:t>
            </a:fld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28122" y="1193800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28122" y="6350001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728122" y="1193800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sl-SI" sz="800" b="1" dirty="0"/>
          </a:p>
          <a:p>
            <a:r>
              <a:rPr lang="sl-SI" sz="2400" b="1" dirty="0"/>
              <a:t>Action 2.2: Protocol Implementation Projects</a:t>
            </a:r>
          </a:p>
          <a:p>
            <a:endParaRPr lang="sl-SI" sz="8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CAMPs</a:t>
            </a:r>
            <a:r>
              <a:rPr lang="sl-SI" sz="2400" dirty="0"/>
              <a:t>: </a:t>
            </a:r>
            <a:r>
              <a:rPr lang="sl-SI" sz="2400" dirty="0" err="1"/>
              <a:t>Spain</a:t>
            </a:r>
            <a:r>
              <a:rPr lang="sl-SI" sz="2400" dirty="0"/>
              <a:t>, </a:t>
            </a:r>
            <a:r>
              <a:rPr lang="sl-SI" sz="2400" dirty="0" err="1"/>
              <a:t>Montenegro</a:t>
            </a:r>
            <a:r>
              <a:rPr lang="sl-SI" sz="2400" dirty="0"/>
              <a:t>, </a:t>
            </a:r>
            <a:r>
              <a:rPr lang="sl-SI" sz="2400" dirty="0" err="1"/>
              <a:t>Italy</a:t>
            </a:r>
            <a:r>
              <a:rPr lang="sl-SI" sz="2400" dirty="0"/>
              <a:t>, France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/>
              <a:t>CAMP </a:t>
            </a:r>
            <a:r>
              <a:rPr lang="sl-SI" sz="2400" dirty="0" err="1"/>
              <a:t>Bosnia</a:t>
            </a:r>
            <a:r>
              <a:rPr lang="sl-SI" sz="2400" dirty="0"/>
              <a:t> </a:t>
            </a:r>
            <a:r>
              <a:rPr lang="sl-SI" sz="2400" dirty="0" err="1"/>
              <a:t>and</a:t>
            </a:r>
            <a:r>
              <a:rPr lang="sl-SI" sz="2400" dirty="0"/>
              <a:t> </a:t>
            </a:r>
            <a:r>
              <a:rPr lang="sl-SI" sz="2400" dirty="0" err="1"/>
              <a:t>Herzegovina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Transboundary</a:t>
            </a:r>
            <a:r>
              <a:rPr lang="sl-SI" sz="2400" dirty="0"/>
              <a:t> </a:t>
            </a:r>
            <a:r>
              <a:rPr lang="sl-SI" sz="2400" dirty="0" err="1"/>
              <a:t>CAMPs</a:t>
            </a:r>
            <a:r>
              <a:rPr lang="sl-SI" sz="2400" dirty="0"/>
              <a:t> (</a:t>
            </a:r>
            <a:r>
              <a:rPr lang="sl-SI" sz="2400" dirty="0" err="1"/>
              <a:t>Albania</a:t>
            </a:r>
            <a:r>
              <a:rPr lang="sl-SI" sz="2400" dirty="0"/>
              <a:t>/</a:t>
            </a:r>
            <a:r>
              <a:rPr lang="sl-SI" sz="2400" dirty="0" err="1"/>
              <a:t>Italy</a:t>
            </a:r>
            <a:r>
              <a:rPr lang="sl-SI" sz="2400" dirty="0"/>
              <a:t>; </a:t>
            </a:r>
            <a:r>
              <a:rPr lang="sl-SI" sz="2400" dirty="0" err="1"/>
              <a:t>Cyprus</a:t>
            </a:r>
            <a:r>
              <a:rPr lang="sl-SI" sz="2400" dirty="0"/>
              <a:t>/</a:t>
            </a:r>
            <a:r>
              <a:rPr lang="sl-SI" sz="2400" dirty="0" err="1"/>
              <a:t>Greece</a:t>
            </a:r>
            <a:r>
              <a:rPr lang="sl-SI" sz="2400" dirty="0"/>
              <a:t>/</a:t>
            </a:r>
            <a:r>
              <a:rPr lang="sl-SI" sz="2400" dirty="0" err="1"/>
              <a:t>Israel</a:t>
            </a:r>
            <a:r>
              <a:rPr lang="sl-SI" sz="24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/>
              <a:t>CAMP </a:t>
            </a:r>
            <a:r>
              <a:rPr lang="sl-SI" sz="2400" dirty="0" err="1"/>
              <a:t>Israel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Coastal</a:t>
            </a:r>
            <a:r>
              <a:rPr lang="sl-SI" sz="2400" dirty="0"/>
              <a:t> </a:t>
            </a:r>
            <a:r>
              <a:rPr lang="sl-SI" sz="2400" dirty="0" err="1"/>
              <a:t>Plans</a:t>
            </a:r>
            <a:r>
              <a:rPr lang="sl-SI" sz="2400" dirty="0"/>
              <a:t>: Buna-Bojana/</a:t>
            </a:r>
            <a:r>
              <a:rPr lang="sl-SI" sz="2400" dirty="0" err="1"/>
              <a:t>Albania-Montenegro</a:t>
            </a:r>
            <a:r>
              <a:rPr lang="sl-SI" sz="2400" dirty="0"/>
              <a:t> </a:t>
            </a:r>
            <a:r>
              <a:rPr lang="sl-SI" sz="2400" dirty="0" err="1"/>
              <a:t>and</a:t>
            </a:r>
            <a:r>
              <a:rPr lang="sl-SI" sz="2400" dirty="0"/>
              <a:t> Šibenik-Knin </a:t>
            </a:r>
            <a:r>
              <a:rPr lang="sl-SI" sz="2400" dirty="0" err="1"/>
              <a:t>County</a:t>
            </a:r>
            <a:r>
              <a:rPr lang="sl-SI" sz="2400" dirty="0"/>
              <a:t>/</a:t>
            </a:r>
            <a:r>
              <a:rPr lang="sl-SI" sz="2400" dirty="0" err="1"/>
              <a:t>Croatia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/>
              <a:t>GEF Adriatic: </a:t>
            </a:r>
            <a:r>
              <a:rPr lang="sl-SI" sz="2400" dirty="0" err="1"/>
              <a:t>Albania</a:t>
            </a:r>
            <a:r>
              <a:rPr lang="sl-SI" sz="2400" dirty="0"/>
              <a:t>/</a:t>
            </a:r>
            <a:r>
              <a:rPr lang="sl-SI" sz="2400" dirty="0" err="1"/>
              <a:t>Montenegro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/>
              <a:t>Pilot </a:t>
            </a:r>
            <a:r>
              <a:rPr lang="sl-SI" sz="2400" dirty="0" err="1"/>
              <a:t>project</a:t>
            </a:r>
            <a:r>
              <a:rPr lang="sl-SI" sz="2400" dirty="0"/>
              <a:t> on MSP: </a:t>
            </a:r>
            <a:r>
              <a:rPr lang="sl-SI" sz="2400" dirty="0" err="1"/>
              <a:t>Greece</a:t>
            </a:r>
            <a:endParaRPr lang="sl-SI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28122" y="2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sl-SI" sz="3200" dirty="0">
              <a:solidFill>
                <a:srgbClr val="00AEEF"/>
              </a:solidFill>
            </a:endParaRPr>
          </a:p>
          <a:p>
            <a:r>
              <a:rPr lang="sl-SI" sz="3200" dirty="0">
                <a:solidFill>
                  <a:srgbClr val="00AEEF"/>
                </a:solidFill>
              </a:rPr>
              <a:t>Objective 2 (Cont.)</a:t>
            </a:r>
            <a:endParaRPr lang="en-US" sz="3200" dirty="0">
              <a:solidFill>
                <a:srgbClr val="00AEE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3556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>
          <a:xfrm>
            <a:off x="728122" y="6350001"/>
            <a:ext cx="7679262" cy="508000"/>
          </a:xfrm>
          <a:prstGeom prst="rect">
            <a:avLst/>
          </a:prstGeom>
        </p:spPr>
        <p:txBody>
          <a:bodyPr vert="horz" lIns="0" tIns="45713" rIns="0" bIns="45713" rtlCol="0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fld id="{28574C2E-61E0-2C45-9917-25B26B6AD85F}" type="slidenum">
              <a:rPr lang="en-US" sz="900" smtClean="0">
                <a:solidFill>
                  <a:schemeClr val="bg1">
                    <a:lumMod val="65000"/>
                  </a:schemeClr>
                </a:solidFill>
              </a:rPr>
              <a:pPr/>
              <a:t>8</a:t>
            </a:fld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28122" y="1193800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28122" y="6350001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728122" y="1193800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sl-SI" sz="800" b="1" dirty="0"/>
          </a:p>
          <a:p>
            <a:r>
              <a:rPr lang="sl-SI" sz="2400" b="1" dirty="0"/>
              <a:t>Action 2.3: Professional development, Training</a:t>
            </a:r>
          </a:p>
          <a:p>
            <a:endParaRPr lang="sl-SI" sz="8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Workshops</a:t>
            </a:r>
            <a:r>
              <a:rPr lang="sl-SI" sz="2400" dirty="0"/>
              <a:t>, </a:t>
            </a:r>
            <a:r>
              <a:rPr lang="sl-SI" sz="2400" dirty="0" err="1"/>
              <a:t>training</a:t>
            </a:r>
            <a:r>
              <a:rPr lang="sl-SI" sz="2400" dirty="0"/>
              <a:t> </a:t>
            </a:r>
            <a:r>
              <a:rPr lang="sl-SI" sz="2400" dirty="0" err="1"/>
              <a:t>courses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MedOpen</a:t>
            </a:r>
            <a:r>
              <a:rPr lang="sl-SI" sz="2400" dirty="0"/>
              <a:t> </a:t>
            </a:r>
            <a:r>
              <a:rPr lang="sl-SI" sz="2400" dirty="0" err="1"/>
              <a:t>virtual</a:t>
            </a:r>
            <a:r>
              <a:rPr lang="sl-SI" sz="2400" dirty="0"/>
              <a:t> </a:t>
            </a:r>
            <a:r>
              <a:rPr lang="sl-SI" sz="2400" dirty="0" err="1"/>
              <a:t>training</a:t>
            </a:r>
            <a:r>
              <a:rPr lang="sl-SI" sz="2400" dirty="0"/>
              <a:t> </a:t>
            </a:r>
            <a:r>
              <a:rPr lang="sl-SI" sz="2400" dirty="0" err="1"/>
              <a:t>course</a:t>
            </a:r>
            <a:r>
              <a:rPr lang="sl-SI" sz="2400" dirty="0"/>
              <a:t>: </a:t>
            </a:r>
            <a:r>
              <a:rPr lang="sl-SI" sz="2400" dirty="0" err="1"/>
              <a:t>Basic</a:t>
            </a:r>
            <a:r>
              <a:rPr lang="sl-SI" sz="2400" dirty="0"/>
              <a:t> &amp; </a:t>
            </a:r>
            <a:r>
              <a:rPr lang="sl-SI" sz="2400" dirty="0" err="1"/>
              <a:t>Advanced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MedOpen</a:t>
            </a:r>
            <a:r>
              <a:rPr lang="sl-SI" sz="2400" dirty="0"/>
              <a:t>- part </a:t>
            </a:r>
            <a:r>
              <a:rPr lang="sl-SI" sz="2400" dirty="0" err="1"/>
              <a:t>of</a:t>
            </a:r>
            <a:r>
              <a:rPr lang="sl-SI" sz="2400" dirty="0"/>
              <a:t> </a:t>
            </a:r>
            <a:r>
              <a:rPr lang="sl-SI" sz="2400" dirty="0" err="1"/>
              <a:t>academic</a:t>
            </a:r>
            <a:r>
              <a:rPr lang="sl-SI" sz="2400" dirty="0"/>
              <a:t> </a:t>
            </a:r>
            <a:r>
              <a:rPr lang="sl-SI" sz="2400" dirty="0" err="1"/>
              <a:t>curriculum</a:t>
            </a:r>
            <a:r>
              <a:rPr lang="sl-SI" sz="2400" dirty="0"/>
              <a:t> (</a:t>
            </a:r>
            <a:r>
              <a:rPr lang="sl-SI" sz="2400" dirty="0" err="1"/>
              <a:t>Algerian</a:t>
            </a:r>
            <a:r>
              <a:rPr lang="sl-SI" sz="2400" dirty="0"/>
              <a:t> </a:t>
            </a:r>
            <a:r>
              <a:rPr lang="sl-SI" sz="2400" dirty="0" err="1"/>
              <a:t>High</a:t>
            </a:r>
            <a:r>
              <a:rPr lang="sl-SI" sz="2400" dirty="0"/>
              <a:t> </a:t>
            </a:r>
            <a:r>
              <a:rPr lang="sl-SI" sz="2400" dirty="0" err="1"/>
              <a:t>School</a:t>
            </a:r>
            <a:r>
              <a:rPr lang="sl-SI" sz="2400" dirty="0"/>
              <a:t> </a:t>
            </a:r>
            <a:r>
              <a:rPr lang="sl-SI" sz="2400" dirty="0" err="1"/>
              <a:t>of</a:t>
            </a:r>
            <a:r>
              <a:rPr lang="sl-SI" sz="2400" dirty="0"/>
              <a:t> Marine </a:t>
            </a:r>
            <a:r>
              <a:rPr lang="sl-SI" sz="2400" dirty="0" err="1"/>
              <a:t>Sciences</a:t>
            </a:r>
            <a:r>
              <a:rPr lang="sl-SI" sz="2400" dirty="0"/>
              <a:t> </a:t>
            </a:r>
            <a:r>
              <a:rPr lang="sl-SI" sz="2400" dirty="0" err="1"/>
              <a:t>and</a:t>
            </a:r>
            <a:r>
              <a:rPr lang="sl-SI" sz="2400" dirty="0"/>
              <a:t> </a:t>
            </a:r>
            <a:r>
              <a:rPr lang="sl-SI" sz="2400" dirty="0" err="1"/>
              <a:t>Coastal</a:t>
            </a:r>
            <a:r>
              <a:rPr lang="sl-SI" sz="2400" dirty="0"/>
              <a:t> Management)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Negotiations</a:t>
            </a:r>
            <a:r>
              <a:rPr lang="sl-SI" sz="2400" dirty="0"/>
              <a:t> in </a:t>
            </a:r>
            <a:r>
              <a:rPr lang="sl-SI" sz="2400" dirty="0" err="1"/>
              <a:t>Morocco</a:t>
            </a:r>
            <a:r>
              <a:rPr lang="sl-SI" sz="2400" dirty="0"/>
              <a:t> (Al </a:t>
            </a:r>
            <a:r>
              <a:rPr lang="sl-SI" sz="2400" dirty="0" err="1"/>
              <a:t>Hoceima</a:t>
            </a:r>
            <a:r>
              <a:rPr lang="sl-SI" sz="2400" dirty="0"/>
              <a:t>) </a:t>
            </a:r>
            <a:r>
              <a:rPr lang="sl-SI" sz="2400" dirty="0" err="1"/>
              <a:t>and</a:t>
            </a:r>
            <a:r>
              <a:rPr lang="sl-SI" sz="2400" dirty="0"/>
              <a:t> </a:t>
            </a:r>
            <a:r>
              <a:rPr lang="sl-SI" sz="2400" dirty="0" err="1"/>
              <a:t>Tunisia</a:t>
            </a:r>
            <a:r>
              <a:rPr lang="sl-SI" sz="2400" dirty="0"/>
              <a:t> (</a:t>
            </a:r>
            <a:r>
              <a:rPr lang="sl-SI" sz="2400" dirty="0" err="1"/>
              <a:t>Bizerte</a:t>
            </a:r>
            <a:r>
              <a:rPr lang="sl-SI" sz="24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Master</a:t>
            </a:r>
            <a:r>
              <a:rPr lang="sl-SI" sz="2400" dirty="0"/>
              <a:t> at </a:t>
            </a:r>
            <a:r>
              <a:rPr lang="sl-SI" sz="2400" dirty="0" err="1"/>
              <a:t>Syrian</a:t>
            </a:r>
            <a:r>
              <a:rPr lang="sl-SI" sz="2400" dirty="0"/>
              <a:t> </a:t>
            </a:r>
            <a:r>
              <a:rPr lang="sl-SI" sz="2400" dirty="0" err="1"/>
              <a:t>Virtual</a:t>
            </a:r>
            <a:r>
              <a:rPr lang="sl-SI" sz="2400" dirty="0"/>
              <a:t> </a:t>
            </a:r>
            <a:r>
              <a:rPr lang="sl-SI" sz="2400" dirty="0" err="1"/>
              <a:t>University</a:t>
            </a:r>
            <a:endParaRPr lang="sl-SI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28122" y="2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sl-SI" sz="3200" dirty="0">
              <a:solidFill>
                <a:srgbClr val="00AEEF"/>
              </a:solidFill>
            </a:endParaRPr>
          </a:p>
          <a:p>
            <a:r>
              <a:rPr lang="sl-SI" sz="3200" dirty="0">
                <a:solidFill>
                  <a:srgbClr val="00AEEF"/>
                </a:solidFill>
              </a:rPr>
              <a:t>Objective 2 (Cont.)</a:t>
            </a:r>
            <a:endParaRPr lang="en-US" sz="3200" dirty="0">
              <a:solidFill>
                <a:srgbClr val="00AEE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838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>
          <a:xfrm>
            <a:off x="728122" y="6350001"/>
            <a:ext cx="7679262" cy="508000"/>
          </a:xfrm>
          <a:prstGeom prst="rect">
            <a:avLst/>
          </a:prstGeom>
        </p:spPr>
        <p:txBody>
          <a:bodyPr vert="horz" lIns="0" tIns="45713" rIns="0" bIns="45713" rtlCol="0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fld id="{28574C2E-61E0-2C45-9917-25B26B6AD85F}" type="slidenum">
              <a:rPr lang="en-US" sz="900" smtClean="0">
                <a:solidFill>
                  <a:schemeClr val="bg1">
                    <a:lumMod val="65000"/>
                  </a:schemeClr>
                </a:solidFill>
              </a:rPr>
              <a:pPr/>
              <a:t>9</a:t>
            </a:fld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28122" y="1193800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28122" y="6350001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728122" y="1193800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sl-SI" sz="800" b="1" dirty="0"/>
          </a:p>
          <a:p>
            <a:r>
              <a:rPr lang="sl-SI" sz="2400" b="1" dirty="0"/>
              <a:t>Action 3.1: Public Participation and Awareness</a:t>
            </a:r>
          </a:p>
          <a:p>
            <a:endParaRPr lang="sl-SI" sz="8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Mediterranean</a:t>
            </a:r>
            <a:r>
              <a:rPr lang="sl-SI" sz="2400" dirty="0"/>
              <a:t> </a:t>
            </a:r>
            <a:r>
              <a:rPr lang="sl-SI" sz="2400" dirty="0" err="1"/>
              <a:t>Coast</a:t>
            </a:r>
            <a:r>
              <a:rPr lang="sl-SI" sz="2400" dirty="0"/>
              <a:t> </a:t>
            </a:r>
            <a:r>
              <a:rPr lang="sl-SI" sz="2400" dirty="0" err="1"/>
              <a:t>Day</a:t>
            </a:r>
            <a:r>
              <a:rPr lang="sl-SI" sz="2400" dirty="0"/>
              <a:t>: 2012 </a:t>
            </a:r>
            <a:r>
              <a:rPr lang="sl-SI" sz="2400" dirty="0" err="1"/>
              <a:t>Croatia</a:t>
            </a:r>
            <a:r>
              <a:rPr lang="sl-SI" sz="2400" dirty="0"/>
              <a:t>, 2013 </a:t>
            </a:r>
            <a:r>
              <a:rPr lang="sl-SI" sz="2400" dirty="0" err="1"/>
              <a:t>Italy</a:t>
            </a:r>
            <a:r>
              <a:rPr lang="sl-SI" sz="2400" dirty="0"/>
              <a:t>, 2014 </a:t>
            </a:r>
            <a:r>
              <a:rPr lang="sl-SI" sz="2400" dirty="0" err="1"/>
              <a:t>Tunisia</a:t>
            </a:r>
            <a:r>
              <a:rPr lang="sl-SI" sz="2400" dirty="0"/>
              <a:t>, 2015 France, 2016 </a:t>
            </a:r>
            <a:r>
              <a:rPr lang="sl-SI" sz="2400" dirty="0" err="1"/>
              <a:t>Spain</a:t>
            </a:r>
            <a:r>
              <a:rPr lang="sl-SI" sz="2400" dirty="0"/>
              <a:t>, 2017 </a:t>
            </a:r>
            <a:r>
              <a:rPr lang="sl-SI" sz="2400" dirty="0" err="1"/>
              <a:t>Montenegro</a:t>
            </a:r>
            <a:r>
              <a:rPr lang="sl-SI" sz="2400" dirty="0"/>
              <a:t>, 2018 </a:t>
            </a:r>
            <a:r>
              <a:rPr lang="sl-SI" sz="2400" dirty="0" err="1"/>
              <a:t>Croatia</a:t>
            </a:r>
            <a:r>
              <a:rPr lang="sl-SI" sz="2400" dirty="0"/>
              <a:t> (40 </a:t>
            </a:r>
            <a:r>
              <a:rPr lang="sl-SI" sz="2400" dirty="0" err="1"/>
              <a:t>years</a:t>
            </a:r>
            <a:r>
              <a:rPr lang="sl-SI" sz="2400" dirty="0"/>
              <a:t> </a:t>
            </a:r>
            <a:r>
              <a:rPr lang="sl-SI" sz="2400" dirty="0" err="1"/>
              <a:t>of</a:t>
            </a:r>
            <a:r>
              <a:rPr lang="sl-SI" sz="2400" dirty="0"/>
              <a:t> PAP/RAC)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Numerous</a:t>
            </a:r>
            <a:r>
              <a:rPr lang="sl-SI" sz="2400" dirty="0"/>
              <a:t> </a:t>
            </a:r>
            <a:r>
              <a:rPr lang="sl-SI" sz="2400" dirty="0" err="1"/>
              <a:t>local</a:t>
            </a:r>
            <a:r>
              <a:rPr lang="sl-SI" sz="2400" dirty="0"/>
              <a:t> </a:t>
            </a:r>
            <a:r>
              <a:rPr lang="sl-SI" sz="2400" dirty="0" err="1"/>
              <a:t>events</a:t>
            </a:r>
            <a:endParaRPr lang="sl-S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 err="1"/>
              <a:t>Coast</a:t>
            </a:r>
            <a:r>
              <a:rPr lang="sl-SI" sz="2400" dirty="0"/>
              <a:t> </a:t>
            </a:r>
            <a:r>
              <a:rPr lang="sl-SI" sz="2400" dirty="0" err="1"/>
              <a:t>Week</a:t>
            </a:r>
            <a:r>
              <a:rPr lang="sl-SI" sz="2400" dirty="0"/>
              <a:t> in </a:t>
            </a:r>
            <a:r>
              <a:rPr lang="sl-SI" sz="2400" dirty="0" err="1"/>
              <a:t>Slovenia</a:t>
            </a:r>
            <a:endParaRPr lang="sl-SI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28122" y="2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r>
              <a:rPr lang="sl-SI" sz="3200" dirty="0" err="1">
                <a:solidFill>
                  <a:srgbClr val="00AEEF"/>
                </a:solidFill>
              </a:rPr>
              <a:t>Objective</a:t>
            </a:r>
            <a:r>
              <a:rPr lang="sl-SI" sz="3200" dirty="0">
                <a:solidFill>
                  <a:srgbClr val="00AEEF"/>
                </a:solidFill>
              </a:rPr>
              <a:t> 3: </a:t>
            </a:r>
            <a:r>
              <a:rPr lang="sl-SI" sz="3200" dirty="0" err="1">
                <a:solidFill>
                  <a:srgbClr val="00AEEF"/>
                </a:solidFill>
              </a:rPr>
              <a:t>Promote</a:t>
            </a:r>
            <a:r>
              <a:rPr lang="sl-SI" sz="3200" dirty="0">
                <a:solidFill>
                  <a:srgbClr val="00AEEF"/>
                </a:solidFill>
              </a:rPr>
              <a:t> ICZM </a:t>
            </a:r>
            <a:r>
              <a:rPr lang="sl-SI" sz="3200" dirty="0" err="1">
                <a:solidFill>
                  <a:srgbClr val="00AEEF"/>
                </a:solidFill>
              </a:rPr>
              <a:t>Protocol</a:t>
            </a:r>
            <a:r>
              <a:rPr lang="sl-SI" sz="3200" dirty="0">
                <a:solidFill>
                  <a:srgbClr val="00AEEF"/>
                </a:solidFill>
              </a:rPr>
              <a:t> </a:t>
            </a:r>
            <a:r>
              <a:rPr lang="sl-SI" sz="3200" dirty="0" err="1">
                <a:solidFill>
                  <a:srgbClr val="00AEEF"/>
                </a:solidFill>
              </a:rPr>
              <a:t>within</a:t>
            </a:r>
            <a:r>
              <a:rPr lang="sl-SI" sz="3200" dirty="0">
                <a:solidFill>
                  <a:srgbClr val="00AEEF"/>
                </a:solidFill>
              </a:rPr>
              <a:t> </a:t>
            </a:r>
            <a:r>
              <a:rPr lang="sl-SI" sz="3200" dirty="0" err="1">
                <a:solidFill>
                  <a:srgbClr val="00AEEF"/>
                </a:solidFill>
              </a:rPr>
              <a:t>the</a:t>
            </a:r>
            <a:r>
              <a:rPr lang="sl-SI" sz="3200" dirty="0">
                <a:solidFill>
                  <a:srgbClr val="00AEEF"/>
                </a:solidFill>
              </a:rPr>
              <a:t> </a:t>
            </a:r>
            <a:r>
              <a:rPr lang="sl-SI" sz="3200" dirty="0" err="1">
                <a:solidFill>
                  <a:srgbClr val="00AEEF"/>
                </a:solidFill>
              </a:rPr>
              <a:t>region</a:t>
            </a:r>
            <a:r>
              <a:rPr lang="sl-SI" sz="3200" dirty="0">
                <a:solidFill>
                  <a:srgbClr val="00AEEF"/>
                </a:solidFill>
              </a:rPr>
              <a:t> </a:t>
            </a:r>
            <a:r>
              <a:rPr lang="sl-SI" sz="3200" dirty="0" err="1">
                <a:solidFill>
                  <a:srgbClr val="00AEEF"/>
                </a:solidFill>
              </a:rPr>
              <a:t>and</a:t>
            </a:r>
            <a:r>
              <a:rPr lang="sl-SI" sz="3200" dirty="0">
                <a:solidFill>
                  <a:srgbClr val="00AEEF"/>
                </a:solidFill>
              </a:rPr>
              <a:t> </a:t>
            </a:r>
            <a:r>
              <a:rPr lang="sl-SI" sz="3200" dirty="0" err="1">
                <a:solidFill>
                  <a:srgbClr val="00AEEF"/>
                </a:solidFill>
              </a:rPr>
              <a:t>globally</a:t>
            </a:r>
            <a:endParaRPr lang="en-US" sz="3200" dirty="0">
              <a:solidFill>
                <a:srgbClr val="00AEE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3016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UNEnvironment_PPT_English_ver2</Template>
  <TotalTime>171</TotalTime>
  <Words>597</Words>
  <Application>Microsoft Office PowerPoint</Application>
  <PresentationFormat>On-screen Show (4:3)</PresentationFormat>
  <Paragraphs>132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7_Office Theme</vt:lpstr>
      <vt:lpstr>Action Plan for the implementation of the ICZM Protocol 2012 - 2019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Thank you</vt:lpstr>
    </vt:vector>
  </TitlesOfParts>
  <Company>UNEP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Hoda Elturk</dc:creator>
  <cp:lastModifiedBy>PAP-Dvorana</cp:lastModifiedBy>
  <cp:revision>36</cp:revision>
  <cp:lastPrinted>2017-02-02T13:27:08Z</cp:lastPrinted>
  <dcterms:created xsi:type="dcterms:W3CDTF">2017-03-01T11:35:34Z</dcterms:created>
  <dcterms:modified xsi:type="dcterms:W3CDTF">2019-05-07T09:30:20Z</dcterms:modified>
</cp:coreProperties>
</file>