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60" r:id="rId3"/>
    <p:sldId id="275" r:id="rId4"/>
    <p:sldId id="276" r:id="rId5"/>
    <p:sldId id="271" r:id="rId6"/>
    <p:sldId id="277" r:id="rId7"/>
    <p:sldId id="278" r:id="rId8"/>
    <p:sldId id="272" r:id="rId9"/>
    <p:sldId id="279" r:id="rId10"/>
    <p:sldId id="280" r:id="rId11"/>
    <p:sldId id="281" r:id="rId12"/>
    <p:sldId id="282" r:id="rId13"/>
    <p:sldId id="269" r:id="rId14"/>
  </p:sldIdLst>
  <p:sldSz cx="9144000" cy="6858000" type="screen4x3"/>
  <p:notesSz cx="6858000" cy="9144000"/>
  <p:defaultTextStyle>
    <a:defPPr>
      <a:defRPr lang="en-US"/>
    </a:defPPr>
    <a:lvl1pPr marL="0" algn="l" defTabSz="457136" rtl="0" eaLnBrk="1" latinLnBrk="0" hangingPunct="1">
      <a:defRPr sz="1800" kern="1200">
        <a:solidFill>
          <a:schemeClr val="tx1"/>
        </a:solidFill>
        <a:latin typeface="+mn-lt"/>
        <a:ea typeface="+mn-ea"/>
        <a:cs typeface="+mn-cs"/>
      </a:defRPr>
    </a:lvl1pPr>
    <a:lvl2pPr marL="457136" algn="l" defTabSz="457136" rtl="0" eaLnBrk="1" latinLnBrk="0" hangingPunct="1">
      <a:defRPr sz="1800" kern="1200">
        <a:solidFill>
          <a:schemeClr val="tx1"/>
        </a:solidFill>
        <a:latin typeface="+mn-lt"/>
        <a:ea typeface="+mn-ea"/>
        <a:cs typeface="+mn-cs"/>
      </a:defRPr>
    </a:lvl2pPr>
    <a:lvl3pPr marL="914272" algn="l" defTabSz="457136" rtl="0" eaLnBrk="1" latinLnBrk="0" hangingPunct="1">
      <a:defRPr sz="1800" kern="1200">
        <a:solidFill>
          <a:schemeClr val="tx1"/>
        </a:solidFill>
        <a:latin typeface="+mn-lt"/>
        <a:ea typeface="+mn-ea"/>
        <a:cs typeface="+mn-cs"/>
      </a:defRPr>
    </a:lvl3pPr>
    <a:lvl4pPr marL="1371408" algn="l" defTabSz="457136" rtl="0" eaLnBrk="1" latinLnBrk="0" hangingPunct="1">
      <a:defRPr sz="1800" kern="1200">
        <a:solidFill>
          <a:schemeClr val="tx1"/>
        </a:solidFill>
        <a:latin typeface="+mn-lt"/>
        <a:ea typeface="+mn-ea"/>
        <a:cs typeface="+mn-cs"/>
      </a:defRPr>
    </a:lvl4pPr>
    <a:lvl5pPr marL="1828543" algn="l" defTabSz="457136" rtl="0" eaLnBrk="1" latinLnBrk="0" hangingPunct="1">
      <a:defRPr sz="1800" kern="1200">
        <a:solidFill>
          <a:schemeClr val="tx1"/>
        </a:solidFill>
        <a:latin typeface="+mn-lt"/>
        <a:ea typeface="+mn-ea"/>
        <a:cs typeface="+mn-cs"/>
      </a:defRPr>
    </a:lvl5pPr>
    <a:lvl6pPr marL="2285679" algn="l" defTabSz="457136" rtl="0" eaLnBrk="1" latinLnBrk="0" hangingPunct="1">
      <a:defRPr sz="1800" kern="1200">
        <a:solidFill>
          <a:schemeClr val="tx1"/>
        </a:solidFill>
        <a:latin typeface="+mn-lt"/>
        <a:ea typeface="+mn-ea"/>
        <a:cs typeface="+mn-cs"/>
      </a:defRPr>
    </a:lvl6pPr>
    <a:lvl7pPr marL="2742815" algn="l" defTabSz="457136" rtl="0" eaLnBrk="1" latinLnBrk="0" hangingPunct="1">
      <a:defRPr sz="1800" kern="1200">
        <a:solidFill>
          <a:schemeClr val="tx1"/>
        </a:solidFill>
        <a:latin typeface="+mn-lt"/>
        <a:ea typeface="+mn-ea"/>
        <a:cs typeface="+mn-cs"/>
      </a:defRPr>
    </a:lvl7pPr>
    <a:lvl8pPr marL="3199951" algn="l" defTabSz="457136" rtl="0" eaLnBrk="1" latinLnBrk="0" hangingPunct="1">
      <a:defRPr sz="1800" kern="1200">
        <a:solidFill>
          <a:schemeClr val="tx1"/>
        </a:solidFill>
        <a:latin typeface="+mn-lt"/>
        <a:ea typeface="+mn-ea"/>
        <a:cs typeface="+mn-cs"/>
      </a:defRPr>
    </a:lvl8pPr>
    <a:lvl9pPr marL="3657087" algn="l" defTabSz="4571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njith Ramadasa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3C9D6"/>
    <a:srgbClr val="A4C2D2"/>
    <a:srgbClr val="C7EAFB"/>
    <a:srgbClr val="E1F4FD"/>
    <a:srgbClr val="00AEE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94631" autoAdjust="0"/>
  </p:normalViewPr>
  <p:slideViewPr>
    <p:cSldViewPr snapToGrid="0" snapToObjects="1">
      <p:cViewPr varScale="1">
        <p:scale>
          <a:sx n="67" d="100"/>
          <a:sy n="67" d="100"/>
        </p:scale>
        <p:origin x="-60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39" d="100"/>
          <a:sy n="139" d="100"/>
        </p:scale>
        <p:origin x="-556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8506EF-06C3-404C-8F89-57A0E21DDE20}" type="datetimeFigureOut">
              <a:rPr lang="en-US" smtClean="0"/>
              <a:pPr/>
              <a:t>5/7/2019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FCCDC5-2EC0-A947-93ED-82E1F9248E90}" type="slidenum">
              <a:rPr lang="en-US" smtClean="0"/>
              <a:pPr/>
              <a:t>‹#›</a:t>
            </a:fld>
            <a:endParaRPr lang="en-US"/>
          </a:p>
        </p:txBody>
      </p:sp>
    </p:spTree>
    <p:extLst>
      <p:ext uri="{BB962C8B-B14F-4D97-AF65-F5344CB8AC3E}">
        <p14:creationId xmlns:p14="http://schemas.microsoft.com/office/powerpoint/2010/main" xmlns="" val="2849948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D1C28-0F0C-214E-8322-B87F8AA539D8}" type="datetimeFigureOut">
              <a:rPr lang="en-US" smtClean="0"/>
              <a:pPr/>
              <a:t>5/7/2019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3311DB-C32A-CC46-90F4-CE205A9DE94D}" type="slidenum">
              <a:rPr lang="en-US" smtClean="0"/>
              <a:pPr/>
              <a:t>‹#›</a:t>
            </a:fld>
            <a:endParaRPr lang="en-US"/>
          </a:p>
        </p:txBody>
      </p:sp>
    </p:spTree>
    <p:extLst>
      <p:ext uri="{BB962C8B-B14F-4D97-AF65-F5344CB8AC3E}">
        <p14:creationId xmlns:p14="http://schemas.microsoft.com/office/powerpoint/2010/main" xmlns="" val="1752252329"/>
      </p:ext>
    </p:extLst>
  </p:cSld>
  <p:clrMap bg1="lt1" tx1="dk1" bg2="lt2" tx2="dk2" accent1="accent1" accent2="accent2" accent3="accent3" accent4="accent4" accent5="accent5" accent6="accent6" hlink="hlink" folHlink="folHlink"/>
  <p:notesStyle>
    <a:lvl1pPr marL="0" algn="l" defTabSz="457136" rtl="0" eaLnBrk="1" latinLnBrk="0" hangingPunct="1">
      <a:defRPr sz="1200" kern="1200">
        <a:solidFill>
          <a:schemeClr val="tx1"/>
        </a:solidFill>
        <a:latin typeface="+mn-lt"/>
        <a:ea typeface="+mn-ea"/>
        <a:cs typeface="+mn-cs"/>
      </a:defRPr>
    </a:lvl1pPr>
    <a:lvl2pPr marL="457136" algn="l" defTabSz="457136" rtl="0" eaLnBrk="1" latinLnBrk="0" hangingPunct="1">
      <a:defRPr sz="1200" kern="1200">
        <a:solidFill>
          <a:schemeClr val="tx1"/>
        </a:solidFill>
        <a:latin typeface="+mn-lt"/>
        <a:ea typeface="+mn-ea"/>
        <a:cs typeface="+mn-cs"/>
      </a:defRPr>
    </a:lvl2pPr>
    <a:lvl3pPr marL="914272" algn="l" defTabSz="457136" rtl="0" eaLnBrk="1" latinLnBrk="0" hangingPunct="1">
      <a:defRPr sz="1200" kern="1200">
        <a:solidFill>
          <a:schemeClr val="tx1"/>
        </a:solidFill>
        <a:latin typeface="+mn-lt"/>
        <a:ea typeface="+mn-ea"/>
        <a:cs typeface="+mn-cs"/>
      </a:defRPr>
    </a:lvl3pPr>
    <a:lvl4pPr marL="1371408" algn="l" defTabSz="457136" rtl="0" eaLnBrk="1" latinLnBrk="0" hangingPunct="1">
      <a:defRPr sz="1200" kern="1200">
        <a:solidFill>
          <a:schemeClr val="tx1"/>
        </a:solidFill>
        <a:latin typeface="+mn-lt"/>
        <a:ea typeface="+mn-ea"/>
        <a:cs typeface="+mn-cs"/>
      </a:defRPr>
    </a:lvl4pPr>
    <a:lvl5pPr marL="1828543" algn="l" defTabSz="457136" rtl="0" eaLnBrk="1" latinLnBrk="0" hangingPunct="1">
      <a:defRPr sz="1200" kern="1200">
        <a:solidFill>
          <a:schemeClr val="tx1"/>
        </a:solidFill>
        <a:latin typeface="+mn-lt"/>
        <a:ea typeface="+mn-ea"/>
        <a:cs typeface="+mn-cs"/>
      </a:defRPr>
    </a:lvl5pPr>
    <a:lvl6pPr marL="2285679" algn="l" defTabSz="457136" rtl="0" eaLnBrk="1" latinLnBrk="0" hangingPunct="1">
      <a:defRPr sz="1200" kern="1200">
        <a:solidFill>
          <a:schemeClr val="tx1"/>
        </a:solidFill>
        <a:latin typeface="+mn-lt"/>
        <a:ea typeface="+mn-ea"/>
        <a:cs typeface="+mn-cs"/>
      </a:defRPr>
    </a:lvl6pPr>
    <a:lvl7pPr marL="2742815" algn="l" defTabSz="457136" rtl="0" eaLnBrk="1" latinLnBrk="0" hangingPunct="1">
      <a:defRPr sz="1200" kern="1200">
        <a:solidFill>
          <a:schemeClr val="tx1"/>
        </a:solidFill>
        <a:latin typeface="+mn-lt"/>
        <a:ea typeface="+mn-ea"/>
        <a:cs typeface="+mn-cs"/>
      </a:defRPr>
    </a:lvl7pPr>
    <a:lvl8pPr marL="3199951" algn="l" defTabSz="457136" rtl="0" eaLnBrk="1" latinLnBrk="0" hangingPunct="1">
      <a:defRPr sz="1200" kern="1200">
        <a:solidFill>
          <a:schemeClr val="tx1"/>
        </a:solidFill>
        <a:latin typeface="+mn-lt"/>
        <a:ea typeface="+mn-ea"/>
        <a:cs typeface="+mn-cs"/>
      </a:defRPr>
    </a:lvl8pPr>
    <a:lvl9pPr marL="3657087" algn="l" defTabSz="457136"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lgn="l">
              <a:defRPr>
                <a:latin typeface="Roboto Regular"/>
                <a:cs typeface="Roboto Regular"/>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latin typeface="Roboto Regular"/>
                <a:cs typeface="Roboto Regular"/>
              </a:defRPr>
            </a:lvl1pPr>
            <a:lvl2pPr marL="457136" indent="0" algn="ctr">
              <a:buNone/>
              <a:defRPr>
                <a:solidFill>
                  <a:schemeClr val="tx1">
                    <a:tint val="75000"/>
                  </a:schemeClr>
                </a:solidFill>
              </a:defRPr>
            </a:lvl2pPr>
            <a:lvl3pPr marL="914272" indent="0" algn="ctr">
              <a:buNone/>
              <a:defRPr>
                <a:solidFill>
                  <a:schemeClr val="tx1">
                    <a:tint val="75000"/>
                  </a:schemeClr>
                </a:solidFill>
              </a:defRPr>
            </a:lvl3pPr>
            <a:lvl4pPr marL="1371408" indent="0" algn="ctr">
              <a:buNone/>
              <a:defRPr>
                <a:solidFill>
                  <a:schemeClr val="tx1">
                    <a:tint val="75000"/>
                  </a:schemeClr>
                </a:solidFill>
              </a:defRPr>
            </a:lvl4pPr>
            <a:lvl5pPr marL="1828543" indent="0" algn="ctr">
              <a:buNone/>
              <a:defRPr>
                <a:solidFill>
                  <a:schemeClr val="tx1">
                    <a:tint val="75000"/>
                  </a:schemeClr>
                </a:solidFill>
              </a:defRPr>
            </a:lvl5pPr>
            <a:lvl6pPr marL="2285679" indent="0" algn="ctr">
              <a:buNone/>
              <a:defRPr>
                <a:solidFill>
                  <a:schemeClr val="tx1">
                    <a:tint val="75000"/>
                  </a:schemeClr>
                </a:solidFill>
              </a:defRPr>
            </a:lvl6pPr>
            <a:lvl7pPr marL="2742815" indent="0" algn="ctr">
              <a:buNone/>
              <a:defRPr>
                <a:solidFill>
                  <a:schemeClr val="tx1">
                    <a:tint val="75000"/>
                  </a:schemeClr>
                </a:solidFill>
              </a:defRPr>
            </a:lvl7pPr>
            <a:lvl8pPr marL="3199951" indent="0" algn="ctr">
              <a:buNone/>
              <a:defRPr>
                <a:solidFill>
                  <a:schemeClr val="tx1">
                    <a:tint val="75000"/>
                  </a:schemeClr>
                </a:solidFill>
              </a:defRPr>
            </a:lvl8pPr>
            <a:lvl9pPr marL="365708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lgn="l">
              <a:defRPr>
                <a:latin typeface="Roboto Regular"/>
                <a:cs typeface="Roboto Regular"/>
              </a:defRPr>
            </a:lvl1p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lvl1pPr algn="l">
              <a:defRPr>
                <a:latin typeface="Roboto Regular"/>
                <a:cs typeface="Roboto Regular"/>
              </a:defRPr>
            </a:lvl1pPr>
          </a:lstStyle>
          <a:p>
            <a:endParaRPr lang="en-US"/>
          </a:p>
        </p:txBody>
      </p:sp>
      <p:sp>
        <p:nvSpPr>
          <p:cNvPr id="6" name="Slide Number Placeholder 5"/>
          <p:cNvSpPr>
            <a:spLocks noGrp="1"/>
          </p:cNvSpPr>
          <p:nvPr>
            <p:ph type="sldNum" sz="quarter" idx="12"/>
          </p:nvPr>
        </p:nvSpPr>
        <p:spPr/>
        <p:txBody>
          <a:bodyPr/>
          <a:lstStyle>
            <a:lvl1pPr algn="l">
              <a:defRPr>
                <a:latin typeface="Roboto Regular"/>
                <a:cs typeface="Roboto Regular"/>
              </a:defRPr>
            </a:lvl1p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1876817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325317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136" indent="0">
              <a:buNone/>
              <a:defRPr sz="1800">
                <a:solidFill>
                  <a:schemeClr val="tx1">
                    <a:tint val="75000"/>
                  </a:schemeClr>
                </a:solidFill>
              </a:defRPr>
            </a:lvl2pPr>
            <a:lvl3pPr marL="914272" indent="0">
              <a:buNone/>
              <a:defRPr sz="1600">
                <a:solidFill>
                  <a:schemeClr val="tx1">
                    <a:tint val="75000"/>
                  </a:schemeClr>
                </a:solidFill>
              </a:defRPr>
            </a:lvl3pPr>
            <a:lvl4pPr marL="1371408" indent="0">
              <a:buNone/>
              <a:defRPr sz="1400">
                <a:solidFill>
                  <a:schemeClr val="tx1">
                    <a:tint val="75000"/>
                  </a:schemeClr>
                </a:solidFill>
              </a:defRPr>
            </a:lvl4pPr>
            <a:lvl5pPr marL="1828543" indent="0">
              <a:buNone/>
              <a:defRPr sz="1400">
                <a:solidFill>
                  <a:schemeClr val="tx1">
                    <a:tint val="75000"/>
                  </a:schemeClr>
                </a:solidFill>
              </a:defRPr>
            </a:lvl5pPr>
            <a:lvl6pPr marL="2285679" indent="0">
              <a:buNone/>
              <a:defRPr sz="1400">
                <a:solidFill>
                  <a:schemeClr val="tx1">
                    <a:tint val="75000"/>
                  </a:schemeClr>
                </a:solidFill>
              </a:defRPr>
            </a:lvl6pPr>
            <a:lvl7pPr marL="2742815" indent="0">
              <a:buNone/>
              <a:defRPr sz="1400">
                <a:solidFill>
                  <a:schemeClr val="tx1">
                    <a:tint val="75000"/>
                  </a:schemeClr>
                </a:solidFill>
              </a:defRPr>
            </a:lvl7pPr>
            <a:lvl8pPr marL="3199951" indent="0">
              <a:buNone/>
              <a:defRPr sz="1400">
                <a:solidFill>
                  <a:schemeClr val="tx1">
                    <a:tint val="75000"/>
                  </a:schemeClr>
                </a:solidFill>
              </a:defRPr>
            </a:lvl8pPr>
            <a:lvl9pPr marL="365708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0ECD59-A37A-C84B-9DFA-8E427AD378B0}"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62890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1"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61765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36" indent="0">
              <a:buNone/>
              <a:defRPr sz="2000" b="1"/>
            </a:lvl2pPr>
            <a:lvl3pPr marL="914272" indent="0">
              <a:buNone/>
              <a:defRPr sz="1800" b="1"/>
            </a:lvl3pPr>
            <a:lvl4pPr marL="1371408" indent="0">
              <a:buNone/>
              <a:defRPr sz="1600" b="1"/>
            </a:lvl4pPr>
            <a:lvl5pPr marL="1828543" indent="0">
              <a:buNone/>
              <a:defRPr sz="1600" b="1"/>
            </a:lvl5pPr>
            <a:lvl6pPr marL="2285679" indent="0">
              <a:buNone/>
              <a:defRPr sz="1600" b="1"/>
            </a:lvl6pPr>
            <a:lvl7pPr marL="2742815" indent="0">
              <a:buNone/>
              <a:defRPr sz="1600" b="1"/>
            </a:lvl7pPr>
            <a:lvl8pPr marL="3199951" indent="0">
              <a:buNone/>
              <a:defRPr sz="1600" b="1"/>
            </a:lvl8pPr>
            <a:lvl9pPr marL="365708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0ECD59-A37A-C84B-9DFA-8E427AD378B0}"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55371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0ECD59-A37A-C84B-9DFA-8E427AD378B0}"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139990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0ECD59-A37A-C84B-9DFA-8E427AD378B0}"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30215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254221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1"/>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9" y="612775"/>
            <a:ext cx="5486400" cy="4114800"/>
          </a:xfrm>
        </p:spPr>
        <p:txBody>
          <a:bodyPr/>
          <a:lstStyle>
            <a:lvl1pPr marL="0" indent="0">
              <a:buNone/>
              <a:defRPr sz="3200"/>
            </a:lvl1pPr>
            <a:lvl2pPr marL="457136" indent="0">
              <a:buNone/>
              <a:defRPr sz="2800"/>
            </a:lvl2pPr>
            <a:lvl3pPr marL="914272" indent="0">
              <a:buNone/>
              <a:defRPr sz="2400"/>
            </a:lvl3pPr>
            <a:lvl4pPr marL="1371408" indent="0">
              <a:buNone/>
              <a:defRPr sz="2000"/>
            </a:lvl4pPr>
            <a:lvl5pPr marL="1828543" indent="0">
              <a:buNone/>
              <a:defRPr sz="2000"/>
            </a:lvl5pPr>
            <a:lvl6pPr marL="2285679" indent="0">
              <a:buNone/>
              <a:defRPr sz="2000"/>
            </a:lvl6pPr>
            <a:lvl7pPr marL="2742815" indent="0">
              <a:buNone/>
              <a:defRPr sz="2000"/>
            </a:lvl7pPr>
            <a:lvl8pPr marL="3199951" indent="0">
              <a:buNone/>
              <a:defRPr sz="2000"/>
            </a:lvl8pPr>
            <a:lvl9pPr marL="3657087" indent="0">
              <a:buNone/>
              <a:defRPr sz="2000"/>
            </a:lvl9pPr>
          </a:lstStyle>
          <a:p>
            <a:r>
              <a:rPr lang="en-US"/>
              <a:t>Click icon to add picture</a:t>
            </a:r>
          </a:p>
        </p:txBody>
      </p:sp>
      <p:sp>
        <p:nvSpPr>
          <p:cNvPr id="4" name="Text Placeholder 3"/>
          <p:cNvSpPr>
            <a:spLocks noGrp="1"/>
          </p:cNvSpPr>
          <p:nvPr>
            <p:ph type="body" sz="half" idx="2"/>
          </p:nvPr>
        </p:nvSpPr>
        <p:spPr>
          <a:xfrm>
            <a:off x="1792289" y="5367339"/>
            <a:ext cx="5486400" cy="804862"/>
          </a:xfrm>
        </p:spPr>
        <p:txBody>
          <a:bodyPr/>
          <a:lstStyle>
            <a:lvl1pPr marL="0" indent="0">
              <a:buNone/>
              <a:defRPr sz="1400"/>
            </a:lvl1pPr>
            <a:lvl2pPr marL="457136" indent="0">
              <a:buNone/>
              <a:defRPr sz="1200"/>
            </a:lvl2pPr>
            <a:lvl3pPr marL="914272" indent="0">
              <a:buNone/>
              <a:defRPr sz="1000"/>
            </a:lvl3pPr>
            <a:lvl4pPr marL="1371408" indent="0">
              <a:buNone/>
              <a:defRPr sz="900"/>
            </a:lvl4pPr>
            <a:lvl5pPr marL="1828543" indent="0">
              <a:buNone/>
              <a:defRPr sz="900"/>
            </a:lvl5pPr>
            <a:lvl6pPr marL="2285679" indent="0">
              <a:buNone/>
              <a:defRPr sz="900"/>
            </a:lvl6pPr>
            <a:lvl7pPr marL="2742815" indent="0">
              <a:buNone/>
              <a:defRPr sz="900"/>
            </a:lvl7pPr>
            <a:lvl8pPr marL="3199951" indent="0">
              <a:buNone/>
              <a:defRPr sz="900"/>
            </a:lvl8pPr>
            <a:lvl9pPr marL="365708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0ECD59-A37A-C84B-9DFA-8E427AD378B0}"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861363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8229600" cy="1143000"/>
          </a:xfrm>
          <a:prstGeom prst="rect">
            <a:avLst/>
          </a:prstGeom>
        </p:spPr>
        <p:txBody>
          <a:bodyPr vert="horz" lIns="91427" tIns="45713" rIns="91427" bIns="45713"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1" y="1600202"/>
            <a:ext cx="8229600" cy="4525963"/>
          </a:xfrm>
          <a:prstGeom prst="rect">
            <a:avLst/>
          </a:prstGeom>
        </p:spPr>
        <p:txBody>
          <a:bodyPr vert="horz" lIns="91427" tIns="45713" rIns="91427" bIns="4571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err="1"/>
              <a:t>sjdlf</a:t>
            </a:r>
            <a:endParaRPr lang="en-US" dirty="0"/>
          </a:p>
          <a:p>
            <a:pPr lvl="4"/>
            <a:r>
              <a:rPr lang="en-US" dirty="0"/>
              <a:t>Fifth level</a:t>
            </a:r>
          </a:p>
        </p:txBody>
      </p:sp>
      <p:sp>
        <p:nvSpPr>
          <p:cNvPr id="4" name="Date Placeholder 3"/>
          <p:cNvSpPr>
            <a:spLocks noGrp="1"/>
          </p:cNvSpPr>
          <p:nvPr>
            <p:ph type="dt" sz="half" idx="2"/>
          </p:nvPr>
        </p:nvSpPr>
        <p:spPr>
          <a:xfrm>
            <a:off x="457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970ECD59-A37A-C84B-9DFA-8E427AD378B0}" type="datetimeFigureOut">
              <a:rPr lang="en-US" smtClean="0"/>
              <a:pPr/>
              <a:t>5/7/2019</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endParaRPr lang="en-US"/>
          </a:p>
        </p:txBody>
      </p:sp>
      <p:sp>
        <p:nvSpPr>
          <p:cNvPr id="6" name="Slide Number Placeholder 5"/>
          <p:cNvSpPr>
            <a:spLocks noGrp="1"/>
          </p:cNvSpPr>
          <p:nvPr>
            <p:ph type="sldNum" sz="quarter" idx="4"/>
          </p:nvPr>
        </p:nvSpPr>
        <p:spPr>
          <a:xfrm>
            <a:off x="6553201" y="6356352"/>
            <a:ext cx="2133600" cy="365125"/>
          </a:xfrm>
          <a:prstGeom prst="rect">
            <a:avLst/>
          </a:prstGeom>
        </p:spPr>
        <p:txBody>
          <a:bodyPr vert="horz" lIns="91427" tIns="45713" rIns="91427" bIns="45713" rtlCol="0" anchor="ctr"/>
          <a:lstStyle>
            <a:lvl1pPr algn="l">
              <a:defRPr sz="1200">
                <a:solidFill>
                  <a:schemeClr val="tx1">
                    <a:tint val="75000"/>
                  </a:schemeClr>
                </a:solidFill>
                <a:latin typeface="Roboto Regular"/>
                <a:cs typeface="Roboto Regular"/>
              </a:defRPr>
            </a:lvl1pPr>
          </a:lstStyle>
          <a:p>
            <a:fld id="{80E39091-E0D1-CF46-954B-4EBC67CDBED6}" type="slidenum">
              <a:rPr lang="en-US" smtClean="0"/>
              <a:pPr/>
              <a:t>‹#›</a:t>
            </a:fld>
            <a:endParaRPr lang="en-US"/>
          </a:p>
        </p:txBody>
      </p:sp>
    </p:spTree>
    <p:extLst>
      <p:ext uri="{BB962C8B-B14F-4D97-AF65-F5344CB8AC3E}">
        <p14:creationId xmlns:p14="http://schemas.microsoft.com/office/powerpoint/2010/main" xmlns="" val="3216452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457136" rtl="0" eaLnBrk="1" latinLnBrk="0" hangingPunct="1">
        <a:spcBef>
          <a:spcPct val="0"/>
        </a:spcBef>
        <a:buNone/>
        <a:defRPr sz="4400" kern="1200">
          <a:solidFill>
            <a:schemeClr val="tx1"/>
          </a:solidFill>
          <a:latin typeface="Roboto Regular"/>
          <a:ea typeface="+mj-ea"/>
          <a:cs typeface="Roboto Regular"/>
        </a:defRPr>
      </a:lvl1pPr>
    </p:titleStyle>
    <p:bodyStyle>
      <a:lvl1pPr marL="342852" indent="-342852" algn="l" defTabSz="457136" rtl="0" eaLnBrk="1" latinLnBrk="0" hangingPunct="1">
        <a:spcBef>
          <a:spcPct val="20000"/>
        </a:spcBef>
        <a:buFont typeface="Arial"/>
        <a:buChar char="•"/>
        <a:defRPr sz="3200" kern="1200">
          <a:solidFill>
            <a:schemeClr val="tx1"/>
          </a:solidFill>
          <a:latin typeface="Roboto Regular"/>
          <a:ea typeface="+mn-ea"/>
          <a:cs typeface="Roboto Regular"/>
        </a:defRPr>
      </a:lvl1pPr>
      <a:lvl2pPr marL="742845" indent="-285710" algn="l" defTabSz="457136" rtl="0" eaLnBrk="1" latinLnBrk="0" hangingPunct="1">
        <a:spcBef>
          <a:spcPct val="20000"/>
        </a:spcBef>
        <a:buFont typeface="Arial"/>
        <a:buChar char="–"/>
        <a:defRPr sz="2800" kern="1200">
          <a:solidFill>
            <a:schemeClr val="tx1"/>
          </a:solidFill>
          <a:latin typeface="Roboto Regular"/>
          <a:ea typeface="+mn-ea"/>
          <a:cs typeface="Roboto Regular"/>
        </a:defRPr>
      </a:lvl2pPr>
      <a:lvl3pPr marL="1142840" indent="-228568" algn="l" defTabSz="457136" rtl="0" eaLnBrk="1" latinLnBrk="0" hangingPunct="1">
        <a:spcBef>
          <a:spcPct val="20000"/>
        </a:spcBef>
        <a:buFont typeface="Arial"/>
        <a:buChar char="•"/>
        <a:defRPr sz="2400" kern="1200">
          <a:solidFill>
            <a:schemeClr val="tx1"/>
          </a:solidFill>
          <a:latin typeface="Roboto Regular"/>
          <a:ea typeface="+mn-ea"/>
          <a:cs typeface="Roboto Regular"/>
        </a:defRPr>
      </a:lvl3pPr>
      <a:lvl4pPr marL="1599975" indent="-228568" algn="l" defTabSz="457136" rtl="0" eaLnBrk="1" latinLnBrk="0" hangingPunct="1">
        <a:spcBef>
          <a:spcPct val="20000"/>
        </a:spcBef>
        <a:buFont typeface="Arial"/>
        <a:buChar char="–"/>
        <a:defRPr sz="2000" kern="1200">
          <a:solidFill>
            <a:schemeClr val="tx1"/>
          </a:solidFill>
          <a:latin typeface="Roboto Regular"/>
          <a:ea typeface="+mn-ea"/>
          <a:cs typeface="Roboto Regular"/>
        </a:defRPr>
      </a:lvl4pPr>
      <a:lvl5pPr marL="2171395" indent="-342852" algn="l" defTabSz="457136" rtl="0" eaLnBrk="1" latinLnBrk="0" hangingPunct="1">
        <a:spcBef>
          <a:spcPct val="20000"/>
        </a:spcBef>
        <a:buFont typeface="Wingdings" charset="2"/>
        <a:buChar char="v"/>
        <a:defRPr sz="2000" kern="1200">
          <a:solidFill>
            <a:schemeClr val="tx1"/>
          </a:solidFill>
          <a:latin typeface="Roboto Regular"/>
          <a:ea typeface="+mn-ea"/>
          <a:cs typeface="Roboto Regular"/>
        </a:defRPr>
      </a:lvl5pPr>
      <a:lvl6pPr marL="2514247" indent="-228568" algn="l" defTabSz="457136" rtl="0" eaLnBrk="1" latinLnBrk="0" hangingPunct="1">
        <a:spcBef>
          <a:spcPct val="20000"/>
        </a:spcBef>
        <a:buFont typeface="Arial"/>
        <a:buChar char="•"/>
        <a:defRPr sz="2000" kern="1200">
          <a:solidFill>
            <a:schemeClr val="tx1"/>
          </a:solidFill>
          <a:latin typeface="+mn-lt"/>
          <a:ea typeface="+mn-ea"/>
          <a:cs typeface="+mn-cs"/>
        </a:defRPr>
      </a:lvl6pPr>
      <a:lvl7pPr marL="2971383" indent="-228568" algn="l" defTabSz="457136" rtl="0" eaLnBrk="1" latinLnBrk="0" hangingPunct="1">
        <a:spcBef>
          <a:spcPct val="20000"/>
        </a:spcBef>
        <a:buFont typeface="Arial"/>
        <a:buChar char="•"/>
        <a:defRPr sz="2000" kern="1200">
          <a:solidFill>
            <a:schemeClr val="tx1"/>
          </a:solidFill>
          <a:latin typeface="+mn-lt"/>
          <a:ea typeface="+mn-ea"/>
          <a:cs typeface="+mn-cs"/>
        </a:defRPr>
      </a:lvl7pPr>
      <a:lvl8pPr marL="3428519" indent="-228568" algn="l" defTabSz="457136" rtl="0" eaLnBrk="1" latinLnBrk="0" hangingPunct="1">
        <a:spcBef>
          <a:spcPct val="20000"/>
        </a:spcBef>
        <a:buFont typeface="Arial"/>
        <a:buChar char="•"/>
        <a:defRPr sz="2000" kern="1200">
          <a:solidFill>
            <a:schemeClr val="tx1"/>
          </a:solidFill>
          <a:latin typeface="+mn-lt"/>
          <a:ea typeface="+mn-ea"/>
          <a:cs typeface="+mn-cs"/>
        </a:defRPr>
      </a:lvl8pPr>
      <a:lvl9pPr marL="3885655" indent="-228568" algn="l" defTabSz="45713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36" rtl="0" eaLnBrk="1" latinLnBrk="0" hangingPunct="1">
        <a:defRPr sz="1800" kern="1200">
          <a:solidFill>
            <a:schemeClr val="tx1"/>
          </a:solidFill>
          <a:latin typeface="+mn-lt"/>
          <a:ea typeface="+mn-ea"/>
          <a:cs typeface="+mn-cs"/>
        </a:defRPr>
      </a:lvl1pPr>
      <a:lvl2pPr marL="457136" algn="l" defTabSz="457136" rtl="0" eaLnBrk="1" latinLnBrk="0" hangingPunct="1">
        <a:defRPr sz="1800" kern="1200">
          <a:solidFill>
            <a:schemeClr val="tx1"/>
          </a:solidFill>
          <a:latin typeface="+mn-lt"/>
          <a:ea typeface="+mn-ea"/>
          <a:cs typeface="+mn-cs"/>
        </a:defRPr>
      </a:lvl2pPr>
      <a:lvl3pPr marL="914272" algn="l" defTabSz="457136" rtl="0" eaLnBrk="1" latinLnBrk="0" hangingPunct="1">
        <a:defRPr sz="1800" kern="1200">
          <a:solidFill>
            <a:schemeClr val="tx1"/>
          </a:solidFill>
          <a:latin typeface="+mn-lt"/>
          <a:ea typeface="+mn-ea"/>
          <a:cs typeface="+mn-cs"/>
        </a:defRPr>
      </a:lvl3pPr>
      <a:lvl4pPr marL="1371408" algn="l" defTabSz="457136" rtl="0" eaLnBrk="1" latinLnBrk="0" hangingPunct="1">
        <a:defRPr sz="1800" kern="1200">
          <a:solidFill>
            <a:schemeClr val="tx1"/>
          </a:solidFill>
          <a:latin typeface="+mn-lt"/>
          <a:ea typeface="+mn-ea"/>
          <a:cs typeface="+mn-cs"/>
        </a:defRPr>
      </a:lvl4pPr>
      <a:lvl5pPr marL="1828543" algn="l" defTabSz="457136" rtl="0" eaLnBrk="1" latinLnBrk="0" hangingPunct="1">
        <a:defRPr sz="1800" kern="1200">
          <a:solidFill>
            <a:schemeClr val="tx1"/>
          </a:solidFill>
          <a:latin typeface="+mn-lt"/>
          <a:ea typeface="+mn-ea"/>
          <a:cs typeface="+mn-cs"/>
        </a:defRPr>
      </a:lvl5pPr>
      <a:lvl6pPr marL="2285679" algn="l" defTabSz="457136" rtl="0" eaLnBrk="1" latinLnBrk="0" hangingPunct="1">
        <a:defRPr sz="1800" kern="1200">
          <a:solidFill>
            <a:schemeClr val="tx1"/>
          </a:solidFill>
          <a:latin typeface="+mn-lt"/>
          <a:ea typeface="+mn-ea"/>
          <a:cs typeface="+mn-cs"/>
        </a:defRPr>
      </a:lvl6pPr>
      <a:lvl7pPr marL="2742815" algn="l" defTabSz="457136" rtl="0" eaLnBrk="1" latinLnBrk="0" hangingPunct="1">
        <a:defRPr sz="1800" kern="1200">
          <a:solidFill>
            <a:schemeClr val="tx1"/>
          </a:solidFill>
          <a:latin typeface="+mn-lt"/>
          <a:ea typeface="+mn-ea"/>
          <a:cs typeface="+mn-cs"/>
        </a:defRPr>
      </a:lvl7pPr>
      <a:lvl8pPr marL="3199951" algn="l" defTabSz="457136" rtl="0" eaLnBrk="1" latinLnBrk="0" hangingPunct="1">
        <a:defRPr sz="1800" kern="1200">
          <a:solidFill>
            <a:schemeClr val="tx1"/>
          </a:solidFill>
          <a:latin typeface="+mn-lt"/>
          <a:ea typeface="+mn-ea"/>
          <a:cs typeface="+mn-cs"/>
        </a:defRPr>
      </a:lvl8pPr>
      <a:lvl9pPr marL="3657087" algn="l" defTabSz="4571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marina.markovic@t-com.me"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solidFill>
          <a:srgbClr val="00AEE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8122" y="2260601"/>
            <a:ext cx="7679262" cy="2233083"/>
          </a:xfrm>
        </p:spPr>
        <p:txBody>
          <a:bodyPr lIns="0" rIns="0" bIns="144000" anchor="b">
            <a:noAutofit/>
          </a:bodyPr>
          <a:lstStyle/>
          <a:p>
            <a:r>
              <a:rPr lang="en-GB" sz="4000" dirty="0">
                <a:solidFill>
                  <a:schemeClr val="bg1"/>
                </a:solidFill>
              </a:rPr>
              <a:t>The SPA</a:t>
            </a:r>
            <a:r>
              <a:rPr lang="hr-HR" sz="4000" dirty="0">
                <a:solidFill>
                  <a:schemeClr val="bg1"/>
                </a:solidFill>
              </a:rPr>
              <a:t> </a:t>
            </a:r>
            <a:r>
              <a:rPr lang="en-GB" sz="4000" dirty="0">
                <a:solidFill>
                  <a:schemeClr val="bg1"/>
                </a:solidFill>
              </a:rPr>
              <a:t>/</a:t>
            </a:r>
            <a:r>
              <a:rPr lang="hr-HR" sz="4000" dirty="0">
                <a:solidFill>
                  <a:schemeClr val="bg1"/>
                </a:solidFill>
              </a:rPr>
              <a:t> </a:t>
            </a:r>
            <a:r>
              <a:rPr lang="en-GB" sz="4000" dirty="0">
                <a:solidFill>
                  <a:schemeClr val="bg1"/>
                </a:solidFill>
              </a:rPr>
              <a:t>BD Protocol regional documents and the ICZM policy framework: coherence analysis</a:t>
            </a:r>
            <a:endParaRPr lang="en-US" sz="4000" dirty="0">
              <a:solidFill>
                <a:schemeClr val="bg1"/>
              </a:solidFill>
            </a:endParaRPr>
          </a:p>
        </p:txBody>
      </p:sp>
      <p:sp>
        <p:nvSpPr>
          <p:cNvPr id="3" name="Subtitle 2"/>
          <p:cNvSpPr>
            <a:spLocks noGrp="1"/>
          </p:cNvSpPr>
          <p:nvPr>
            <p:ph type="subTitle" idx="1"/>
          </p:nvPr>
        </p:nvSpPr>
        <p:spPr>
          <a:xfrm>
            <a:off x="728122" y="4493683"/>
            <a:ext cx="7679262" cy="1271156"/>
          </a:xfrm>
        </p:spPr>
        <p:txBody>
          <a:bodyPr lIns="0" tIns="144000" rIns="0" bIns="144000" anchor="t">
            <a:noAutofit/>
          </a:bodyPr>
          <a:lstStyle/>
          <a:p>
            <a:endParaRPr lang="hr-HR" sz="1800" b="1" dirty="0">
              <a:solidFill>
                <a:srgbClr val="FFFFFF"/>
              </a:solidFill>
            </a:endParaRPr>
          </a:p>
          <a:p>
            <a:r>
              <a:rPr lang="en-US" sz="1800" b="1" dirty="0">
                <a:solidFill>
                  <a:srgbClr val="FFFFFF"/>
                </a:solidFill>
              </a:rPr>
              <a:t>Meeting of PAP/RAC Focal Points</a:t>
            </a:r>
            <a:r>
              <a:rPr lang="hr-HR" sz="1800" b="1" dirty="0">
                <a:solidFill>
                  <a:srgbClr val="FFFFFF"/>
                </a:solidFill>
              </a:rPr>
              <a:t>, </a:t>
            </a:r>
            <a:endParaRPr lang="en-US" sz="1800" b="1" dirty="0">
              <a:solidFill>
                <a:srgbClr val="FFFFFF"/>
              </a:solidFill>
            </a:endParaRPr>
          </a:p>
          <a:p>
            <a:r>
              <a:rPr lang="hr-HR" sz="1800" b="1" dirty="0">
                <a:solidFill>
                  <a:srgbClr val="FFFFFF"/>
                </a:solidFill>
              </a:rPr>
              <a:t>Split, Croatia, 8-9 May 2019</a:t>
            </a:r>
            <a:endParaRPr lang="en-US" sz="1800" b="1" dirty="0">
              <a:solidFill>
                <a:srgbClr val="FFFFFF"/>
              </a:solidFill>
            </a:endParaRPr>
          </a:p>
        </p:txBody>
      </p:sp>
      <p:cxnSp>
        <p:nvCxnSpPr>
          <p:cNvPr id="5" name="Straight Connector 4"/>
          <p:cNvCxnSpPr/>
          <p:nvPr/>
        </p:nvCxnSpPr>
        <p:spPr>
          <a:xfrm>
            <a:off x="728122" y="4493683"/>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28122" y="5790240"/>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pic>
        <p:nvPicPr>
          <p:cNvPr id="27" name="Picture 26" descr="UNEnvironment_Logo_English_Short_whit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258921" y="1"/>
            <a:ext cx="2495615" cy="1619656"/>
          </a:xfrm>
          <a:prstGeom prst="rect">
            <a:avLst/>
          </a:prstGeom>
        </p:spPr>
      </p:pic>
      <p:pic>
        <p:nvPicPr>
          <p:cNvPr id="7" name="Picture 6"/>
          <p:cNvPicPr>
            <a:picLocks noChangeAspect="1"/>
          </p:cNvPicPr>
          <p:nvPr/>
        </p:nvPicPr>
        <p:blipFill>
          <a:blip r:embed="rId3"/>
          <a:stretch>
            <a:fillRect/>
          </a:stretch>
        </p:blipFill>
        <p:spPr>
          <a:xfrm>
            <a:off x="2339728" y="329584"/>
            <a:ext cx="1024217" cy="1024217"/>
          </a:xfrm>
          <a:prstGeom prst="rect">
            <a:avLst/>
          </a:prstGeom>
        </p:spPr>
      </p:pic>
      <p:pic>
        <p:nvPicPr>
          <p:cNvPr id="11" name="Picture 10"/>
          <p:cNvPicPr>
            <a:picLocks noChangeAspect="1"/>
          </p:cNvPicPr>
          <p:nvPr/>
        </p:nvPicPr>
        <p:blipFill>
          <a:blip r:embed="rId4"/>
          <a:stretch>
            <a:fillRect/>
          </a:stretch>
        </p:blipFill>
        <p:spPr>
          <a:xfrm>
            <a:off x="529349" y="262708"/>
            <a:ext cx="1668964" cy="1194900"/>
          </a:xfrm>
          <a:prstGeom prst="rect">
            <a:avLst/>
          </a:prstGeom>
        </p:spPr>
      </p:pic>
      <p:sp>
        <p:nvSpPr>
          <p:cNvPr id="10" name="Title 1">
            <a:extLst>
              <a:ext uri="{FF2B5EF4-FFF2-40B4-BE49-F238E27FC236}">
                <a16:creationId xmlns:a16="http://schemas.microsoft.com/office/drawing/2014/main" xmlns="" id="{E834B16B-4681-41E1-BFE9-5EE462C82958}"/>
              </a:ext>
            </a:extLst>
          </p:cNvPr>
          <p:cNvSpPr txBox="1">
            <a:spLocks/>
          </p:cNvSpPr>
          <p:nvPr/>
        </p:nvSpPr>
        <p:spPr bwMode="auto">
          <a:xfrm>
            <a:off x="665595" y="5829438"/>
            <a:ext cx="3977686" cy="4488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defRPr/>
            </a:pPr>
            <a:r>
              <a:rPr lang="en-GB" altLang="en-US" sz="1600" dirty="0">
                <a:solidFill>
                  <a:schemeClr val="bg1"/>
                </a:solidFill>
              </a:rPr>
              <a:t>Marina </a:t>
            </a:r>
            <a:r>
              <a:rPr lang="en-GB" altLang="en-US" sz="1600" dirty="0" err="1">
                <a:solidFill>
                  <a:schemeClr val="bg1"/>
                </a:solidFill>
              </a:rPr>
              <a:t>Markovi</a:t>
            </a:r>
            <a:r>
              <a:rPr lang="sr-Latn-RS" altLang="en-US" sz="1600" dirty="0">
                <a:solidFill>
                  <a:schemeClr val="bg1"/>
                </a:solidFill>
              </a:rPr>
              <a:t>ć, </a:t>
            </a:r>
            <a:r>
              <a:rPr lang="sr-Latn-RS" altLang="en-US" sz="1600" dirty="0" err="1">
                <a:solidFill>
                  <a:schemeClr val="bg1"/>
                </a:solidFill>
              </a:rPr>
              <a:t>Consultant</a:t>
            </a:r>
            <a:r>
              <a:rPr lang="sr-Latn-RS" altLang="en-US" sz="1600" dirty="0">
                <a:solidFill>
                  <a:schemeClr val="bg1"/>
                </a:solidFill>
              </a:rPr>
              <a:t>, PAP/RAC </a:t>
            </a:r>
            <a:endParaRPr lang="en-US" altLang="en-US" sz="1600" dirty="0">
              <a:solidFill>
                <a:schemeClr val="bg1"/>
              </a:solidFill>
            </a:endParaRPr>
          </a:p>
        </p:txBody>
      </p:sp>
    </p:spTree>
    <p:extLst>
      <p:ext uri="{BB962C8B-B14F-4D97-AF65-F5344CB8AC3E}">
        <p14:creationId xmlns:p14="http://schemas.microsoft.com/office/powerpoint/2010/main" xmlns="" val="2104761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Recommendations – elaboration of the new SAP BIO </a:t>
            </a:r>
            <a:r>
              <a:rPr lang="en-US" sz="2800" dirty="0">
                <a:solidFill>
                  <a:srgbClr val="00AEEF"/>
                </a:solidFill>
              </a:rPr>
              <a:t>(continued)</a:t>
            </a:r>
          </a:p>
          <a:p>
            <a:r>
              <a:rPr lang="en-US" sz="3200" dirty="0">
                <a:solidFill>
                  <a:srgbClr val="00AEEF"/>
                </a:solidFill>
              </a:rPr>
              <a:t> </a:t>
            </a:r>
            <a:endParaRPr lang="en-US" sz="2800" dirty="0">
              <a:solidFill>
                <a:srgbClr val="00AEEF"/>
              </a:solidFill>
            </a:endParaRP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10</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en-GB" sz="1200" dirty="0">
              <a:latin typeface="Roboto Black" panose="02000000000000000000" pitchFamily="2" charset="0"/>
              <a:ea typeface="Roboto Black" panose="02000000000000000000" pitchFamily="2" charset="0"/>
              <a:cs typeface="Roboto Black" panose="02000000000000000000" pitchFamily="2" charset="0"/>
            </a:endParaRP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Joint, collaborative, synergetic actions (MAP regional centres)</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Lessons learnt from the implementation of the 2003 SAP BIO to be taken into account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Include actions to demonstrate how ICZM and MSP projects can aid BD conservation agenda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Promote ratification of the ICZM Protocol and uptake of MSP across the region</a:t>
            </a:r>
          </a:p>
          <a:p>
            <a:pPr marL="342900" indent="-342900">
              <a:buFont typeface="Arial" panose="020B0604020202020204" pitchFamily="34" charset="0"/>
              <a:buChar char="•"/>
            </a:pPr>
            <a:r>
              <a:rPr lang="en-GB" sz="2000" dirty="0">
                <a:solidFill>
                  <a:srgbClr val="000000"/>
                </a:solidFill>
                <a:latin typeface="Roboto Black" panose="02000000000000000000" pitchFamily="2" charset="0"/>
              </a:rPr>
              <a:t>Provide for periodic updates of the new SAP BIO </a:t>
            </a:r>
          </a:p>
          <a:p>
            <a:endParaRPr lang="en-GB" sz="1200" dirty="0">
              <a:solidFill>
                <a:srgbClr val="000000"/>
              </a:solidFill>
              <a:latin typeface="Roboto Black" panose="02000000000000000000" pitchFamily="2" charset="0"/>
            </a:endParaRPr>
          </a:p>
          <a:p>
            <a:r>
              <a:rPr lang="en-GB" sz="2400" u="sng" dirty="0">
                <a:solidFill>
                  <a:srgbClr val="000000"/>
                </a:solidFill>
              </a:rPr>
              <a:t>Focus on implementation</a:t>
            </a:r>
            <a:r>
              <a:rPr lang="en-GB" sz="2400" dirty="0">
                <a:solidFill>
                  <a:srgbClr val="000000"/>
                </a:solidFill>
              </a:rPr>
              <a:t> (responsibility of the BC system and of the CPs), rely on other sectoral policies and action plans (e.g. AP for joint implementation of the ICZM Protocol through CRF)</a:t>
            </a:r>
          </a:p>
        </p:txBody>
      </p:sp>
    </p:spTree>
    <p:extLst>
      <p:ext uri="{BB962C8B-B14F-4D97-AF65-F5344CB8AC3E}">
        <p14:creationId xmlns:p14="http://schemas.microsoft.com/office/powerpoint/2010/main" xmlns="" val="4143735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Recommendations – other documents  </a:t>
            </a:r>
            <a:endParaRPr lang="en-US" sz="2800" dirty="0">
              <a:solidFill>
                <a:srgbClr val="00AEEF"/>
              </a:solidFill>
            </a:endParaRP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11</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1"/>
            <a:ext cx="7679262" cy="5156200"/>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GB" sz="2400" dirty="0">
                <a:ea typeface="Roboto Black" panose="02000000000000000000" pitchFamily="2" charset="0"/>
                <a:cs typeface="Roboto Black" panose="02000000000000000000" pitchFamily="2" charset="0"/>
              </a:rPr>
              <a:t>The use of MSP to be strongly advocated in </a:t>
            </a:r>
            <a:r>
              <a:rPr lang="en-GB" sz="2400" u="sng" dirty="0">
                <a:ea typeface="Roboto Black" panose="02000000000000000000" pitchFamily="2" charset="0"/>
                <a:cs typeface="Roboto Black" panose="02000000000000000000" pitchFamily="2" charset="0"/>
              </a:rPr>
              <a:t>future MPAs policies and plans</a:t>
            </a:r>
          </a:p>
          <a:p>
            <a:endParaRPr lang="en-GB" sz="1200" u="sng" dirty="0">
              <a:ea typeface="Roboto Black" panose="02000000000000000000" pitchFamily="2" charset="0"/>
              <a:cs typeface="Roboto Black" panose="02000000000000000000" pitchFamily="2" charset="0"/>
            </a:endParaRPr>
          </a:p>
          <a:p>
            <a:endParaRPr lang="en-GB" sz="1200" dirty="0">
              <a:ea typeface="Roboto Black" panose="02000000000000000000" pitchFamily="2" charset="0"/>
              <a:cs typeface="Roboto Black" panose="02000000000000000000" pitchFamily="2" charset="0"/>
            </a:endParaRPr>
          </a:p>
          <a:p>
            <a:r>
              <a:rPr lang="en-GB" sz="2400" u="sng" dirty="0">
                <a:ea typeface="Roboto Black" panose="02000000000000000000" pitchFamily="2" charset="0"/>
                <a:cs typeface="Roboto Black" panose="02000000000000000000" pitchFamily="2" charset="0"/>
              </a:rPr>
              <a:t>Species and habitats APs</a:t>
            </a:r>
            <a:r>
              <a:rPr lang="en-GB" sz="2400" dirty="0">
                <a:ea typeface="Roboto Black" panose="02000000000000000000" pitchFamily="2" charset="0"/>
                <a:cs typeface="Roboto Black" panose="02000000000000000000" pitchFamily="2" charset="0"/>
              </a:rPr>
              <a:t> – (expected) alignment with the new SAP BIO and/ or update for post 2020  - an opportunity to better integrate some of the ICZM Protocol/ CRF elements: </a:t>
            </a:r>
          </a:p>
          <a:p>
            <a:pPr marL="342900" indent="-342900">
              <a:buFont typeface="Arial" panose="020B0604020202020204" pitchFamily="34" charset="0"/>
              <a:buChar char="•"/>
            </a:pPr>
            <a:r>
              <a:rPr lang="en-GB" sz="2000" dirty="0" err="1">
                <a:latin typeface="Roboto Black" panose="02000000000000000000" pitchFamily="2" charset="0"/>
                <a:ea typeface="Roboto Black" panose="02000000000000000000" pitchFamily="2" charset="0"/>
                <a:cs typeface="Roboto Black" panose="02000000000000000000" pitchFamily="2" charset="0"/>
              </a:rPr>
              <a:t>EcAp</a:t>
            </a:r>
            <a:endParaRPr lang="en-GB" sz="2000" dirty="0">
              <a:latin typeface="Roboto Black" panose="02000000000000000000" pitchFamily="2" charset="0"/>
              <a:ea typeface="Roboto Black" panose="02000000000000000000" pitchFamily="2" charset="0"/>
              <a:cs typeface="Roboto Black" panose="02000000000000000000" pitchFamily="2" charset="0"/>
            </a:endParaRP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ICZM planning tools and criteria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Environmental assessments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LSI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Land policy and MSP (MSP to support APs implementation; APs research, mapping and monitoring actions to support MSP)  </a:t>
            </a:r>
          </a:p>
          <a:p>
            <a:endParaRPr lang="en-GB" sz="2400" dirty="0">
              <a:solidFill>
                <a:srgbClr val="000000"/>
              </a:solidFill>
            </a:endParaRPr>
          </a:p>
        </p:txBody>
      </p:sp>
    </p:spTree>
    <p:extLst>
      <p:ext uri="{BB962C8B-B14F-4D97-AF65-F5344CB8AC3E}">
        <p14:creationId xmlns:p14="http://schemas.microsoft.com/office/powerpoint/2010/main" xmlns="" val="2041044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Recommendations – artificial reefs  </a:t>
            </a:r>
            <a:endParaRPr lang="en-US" sz="2800" dirty="0">
              <a:solidFill>
                <a:srgbClr val="00AEEF"/>
              </a:solidFill>
            </a:endParaRP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12</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GB" sz="2400" dirty="0">
                <a:ea typeface="Roboto Black" panose="02000000000000000000" pitchFamily="2" charset="0"/>
                <a:cs typeface="Roboto Black" panose="02000000000000000000" pitchFamily="2" charset="0"/>
              </a:rPr>
              <a:t>Consistence between the Updated Guidelines and the ICZM Protocol established; taking into account the existing interest for artificial reefs and recent experiences with their placement/ management:  </a:t>
            </a:r>
          </a:p>
          <a:p>
            <a:endParaRPr lang="en-GB" sz="2400" dirty="0">
              <a:latin typeface="Roboto Black" panose="02000000000000000000" pitchFamily="2" charset="0"/>
              <a:ea typeface="Roboto Black" panose="02000000000000000000" pitchFamily="2" charset="0"/>
              <a:cs typeface="Roboto Black" panose="02000000000000000000" pitchFamily="2" charset="0"/>
            </a:endParaRP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MAP should proceed towards the adoption of the Updated Guidelines (possibly by addressing parts on the clean-up of vessels separately);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More attention could/ should be paid to the site selection criteria and other planning requirements;</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Ensuring complementarity between MPAs and artificial reefs is another topic that merits further attention.    </a:t>
            </a:r>
          </a:p>
          <a:p>
            <a:pPr marL="342900" indent="-342900">
              <a:buFont typeface="Arial" panose="020B0604020202020204" pitchFamily="34" charset="0"/>
              <a:buChar char="•"/>
            </a:pPr>
            <a:endParaRPr lang="en-GB" sz="2400" dirty="0">
              <a:latin typeface="Roboto Black" panose="02000000000000000000" pitchFamily="2" charset="0"/>
              <a:ea typeface="Roboto Black" panose="02000000000000000000" pitchFamily="2" charset="0"/>
              <a:cs typeface="Roboto Black" panose="02000000000000000000" pitchFamily="2" charset="0"/>
            </a:endParaRPr>
          </a:p>
          <a:p>
            <a:endParaRPr lang="en-GB" sz="2400" dirty="0">
              <a:solidFill>
                <a:srgbClr val="000000"/>
              </a:solidFill>
            </a:endParaRPr>
          </a:p>
        </p:txBody>
      </p:sp>
    </p:spTree>
    <p:extLst>
      <p:ext uri="{BB962C8B-B14F-4D97-AF65-F5344CB8AC3E}">
        <p14:creationId xmlns:p14="http://schemas.microsoft.com/office/powerpoint/2010/main" xmlns="" val="3249576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shadeToTitle="1">
        <a:solidFill>
          <a:srgbClr val="00AEE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95234" y="3903947"/>
            <a:ext cx="4995349" cy="844551"/>
          </a:xfrm>
        </p:spPr>
        <p:txBody>
          <a:bodyPr lIns="0" rIns="0" bIns="234000" anchor="b">
            <a:noAutofit/>
          </a:bodyPr>
          <a:lstStyle/>
          <a:p>
            <a:r>
              <a:rPr lang="en-US" sz="3600" dirty="0">
                <a:solidFill>
                  <a:schemeClr val="bg1"/>
                </a:solidFill>
              </a:rPr>
              <a:t>Thank you</a:t>
            </a:r>
          </a:p>
        </p:txBody>
      </p:sp>
      <p:cxnSp>
        <p:nvCxnSpPr>
          <p:cNvPr id="5" name="Straight Connector 4"/>
          <p:cNvCxnSpPr/>
          <p:nvPr/>
        </p:nvCxnSpPr>
        <p:spPr>
          <a:xfrm>
            <a:off x="728122" y="4493683"/>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pic>
        <p:nvPicPr>
          <p:cNvPr id="6" name="Picture 5" descr="UNEnvironment_Logo_English_Short_whit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225055" y="2135796"/>
            <a:ext cx="2495615" cy="1619656"/>
          </a:xfrm>
          <a:prstGeom prst="rect">
            <a:avLst/>
          </a:prstGeom>
        </p:spPr>
      </p:pic>
      <p:sp>
        <p:nvSpPr>
          <p:cNvPr id="7" name="Subtitle 2"/>
          <p:cNvSpPr>
            <a:spLocks noGrp="1"/>
          </p:cNvSpPr>
          <p:nvPr>
            <p:ph type="subTitle" idx="1"/>
          </p:nvPr>
        </p:nvSpPr>
        <p:spPr>
          <a:xfrm>
            <a:off x="5156201" y="4493684"/>
            <a:ext cx="3251184" cy="1296556"/>
          </a:xfrm>
        </p:spPr>
        <p:txBody>
          <a:bodyPr lIns="0" tIns="144000" rIns="0" anchor="t">
            <a:normAutofit/>
          </a:bodyPr>
          <a:lstStyle/>
          <a:p>
            <a:pPr algn="r"/>
            <a:r>
              <a:rPr lang="sr-Latn-RS" sz="900" dirty="0">
                <a:solidFill>
                  <a:srgbClr val="FFFFFF"/>
                </a:solidFill>
              </a:rPr>
              <a:t>Marina Marković, </a:t>
            </a:r>
            <a:r>
              <a:rPr lang="en-GB" sz="900" dirty="0">
                <a:solidFill>
                  <a:srgbClr val="FFFFFF"/>
                </a:solidFill>
              </a:rPr>
              <a:t>C</a:t>
            </a:r>
            <a:r>
              <a:rPr lang="sr-Latn-RS" sz="900" dirty="0">
                <a:solidFill>
                  <a:srgbClr val="FFFFFF"/>
                </a:solidFill>
              </a:rPr>
              <a:t>onsultant </a:t>
            </a:r>
            <a:endParaRPr lang="en-US" sz="900" dirty="0">
              <a:solidFill>
                <a:srgbClr val="FFFFFF"/>
              </a:solidFill>
            </a:endParaRPr>
          </a:p>
          <a:p>
            <a:pPr algn="r"/>
            <a:r>
              <a:rPr lang="en-GB" sz="900" dirty="0" err="1">
                <a:solidFill>
                  <a:srgbClr val="FFFFFF"/>
                </a:solidFill>
              </a:rPr>
              <a:t>Donja</a:t>
            </a:r>
            <a:r>
              <a:rPr lang="en-GB" sz="900" dirty="0">
                <a:solidFill>
                  <a:srgbClr val="FFFFFF"/>
                </a:solidFill>
              </a:rPr>
              <a:t> </a:t>
            </a:r>
            <a:r>
              <a:rPr lang="en-GB" sz="900" dirty="0" err="1">
                <a:solidFill>
                  <a:srgbClr val="FFFFFF"/>
                </a:solidFill>
              </a:rPr>
              <a:t>Gorica</a:t>
            </a:r>
            <a:r>
              <a:rPr lang="en-GB" sz="900" dirty="0">
                <a:solidFill>
                  <a:srgbClr val="FFFFFF"/>
                </a:solidFill>
              </a:rPr>
              <a:t> bb, 81000 Podgorica</a:t>
            </a:r>
          </a:p>
          <a:p>
            <a:pPr algn="r"/>
            <a:r>
              <a:rPr lang="en-GB" sz="900" dirty="0">
                <a:solidFill>
                  <a:srgbClr val="FFFFFF"/>
                </a:solidFill>
              </a:rPr>
              <a:t>Montenegro</a:t>
            </a:r>
          </a:p>
          <a:p>
            <a:pPr algn="r"/>
            <a:r>
              <a:rPr lang="en-GB" sz="900" dirty="0">
                <a:solidFill>
                  <a:srgbClr val="FFFFFF"/>
                </a:solidFill>
                <a:hlinkClick r:id="rId3"/>
              </a:rPr>
              <a:t>m</a:t>
            </a:r>
            <a:r>
              <a:rPr lang="sr-Latn-RS" sz="900" dirty="0">
                <a:solidFill>
                  <a:srgbClr val="FFFFFF"/>
                </a:solidFill>
                <a:hlinkClick r:id="rId3"/>
              </a:rPr>
              <a:t>arina</a:t>
            </a:r>
            <a:r>
              <a:rPr lang="en-GB" sz="900" dirty="0">
                <a:solidFill>
                  <a:srgbClr val="FFFFFF"/>
                </a:solidFill>
                <a:hlinkClick r:id="rId3"/>
              </a:rPr>
              <a:t>.m</a:t>
            </a:r>
            <a:r>
              <a:rPr lang="sr-Latn-RS" sz="900" dirty="0">
                <a:solidFill>
                  <a:srgbClr val="FFFFFF"/>
                </a:solidFill>
                <a:hlinkClick r:id="rId3"/>
              </a:rPr>
              <a:t>arkovic</a:t>
            </a:r>
            <a:r>
              <a:rPr lang="en-GB" sz="900" dirty="0">
                <a:solidFill>
                  <a:srgbClr val="FFFFFF"/>
                </a:solidFill>
                <a:hlinkClick r:id="rId3"/>
              </a:rPr>
              <a:t>@t-com.me</a:t>
            </a:r>
            <a:endParaRPr lang="en-GB" sz="900" dirty="0">
              <a:solidFill>
                <a:srgbClr val="FFFFFF"/>
              </a:solidFill>
            </a:endParaRPr>
          </a:p>
          <a:p>
            <a:pPr algn="r"/>
            <a:r>
              <a:rPr lang="en-GB" sz="900" dirty="0">
                <a:solidFill>
                  <a:srgbClr val="FFFFFF"/>
                </a:solidFill>
              </a:rPr>
              <a:t>+382 67 22 00 33</a:t>
            </a:r>
            <a:endParaRPr lang="en-US" sz="900" dirty="0">
              <a:solidFill>
                <a:srgbClr val="FFFFFF"/>
              </a:solidFill>
            </a:endParaRPr>
          </a:p>
          <a:p>
            <a:pPr algn="r"/>
            <a:endParaRPr lang="en-US" sz="900" dirty="0">
              <a:solidFill>
                <a:srgbClr val="FFFFFF"/>
              </a:solidFill>
            </a:endParaRPr>
          </a:p>
        </p:txBody>
      </p:sp>
      <p:cxnSp>
        <p:nvCxnSpPr>
          <p:cNvPr id="8" name="Straight Connector 7"/>
          <p:cNvCxnSpPr/>
          <p:nvPr/>
        </p:nvCxnSpPr>
        <p:spPr>
          <a:xfrm>
            <a:off x="728122" y="5790240"/>
            <a:ext cx="7679263" cy="0"/>
          </a:xfrm>
          <a:prstGeom prst="line">
            <a:avLst/>
          </a:prstGeom>
          <a:ln w="12700" cmpd="sng">
            <a:solidFill>
              <a:schemeClr val="bg1"/>
            </a:solidFill>
            <a:round/>
          </a:ln>
          <a:effectLst/>
        </p:spPr>
        <p:style>
          <a:lnRef idx="2">
            <a:schemeClr val="accent1"/>
          </a:lnRef>
          <a:fillRef idx="0">
            <a:schemeClr val="accent1"/>
          </a:fillRef>
          <a:effectRef idx="1">
            <a:schemeClr val="accent1"/>
          </a:effectRef>
          <a:fontRef idx="minor">
            <a:schemeClr val="tx1"/>
          </a:fontRef>
        </p:style>
      </p:cxnSp>
      <p:sp>
        <p:nvSpPr>
          <p:cNvPr id="9" name="Subtitle 2"/>
          <p:cNvSpPr txBox="1">
            <a:spLocks/>
          </p:cNvSpPr>
          <p:nvPr/>
        </p:nvSpPr>
        <p:spPr>
          <a:xfrm>
            <a:off x="728121" y="5814464"/>
            <a:ext cx="1899249" cy="597747"/>
          </a:xfrm>
          <a:prstGeom prst="rect">
            <a:avLst/>
          </a:prstGeom>
        </p:spPr>
        <p:txBody>
          <a:bodyPr vert="horz" lIns="0" tIns="144000" rIns="0" bIns="45713" rtlCol="0">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r>
              <a:rPr lang="en-US" sz="1600" dirty="0">
                <a:solidFill>
                  <a:srgbClr val="FFFFFF"/>
                </a:solidFill>
              </a:rPr>
              <a:t>www.paprac.org</a:t>
            </a:r>
          </a:p>
        </p:txBody>
      </p:sp>
      <p:pic>
        <p:nvPicPr>
          <p:cNvPr id="3" name="Picture 2"/>
          <p:cNvPicPr>
            <a:picLocks noChangeAspect="1"/>
          </p:cNvPicPr>
          <p:nvPr/>
        </p:nvPicPr>
        <p:blipFill>
          <a:blip r:embed="rId4"/>
          <a:stretch>
            <a:fillRect/>
          </a:stretch>
        </p:blipFill>
        <p:spPr>
          <a:xfrm>
            <a:off x="2873192" y="2516863"/>
            <a:ext cx="931724" cy="93172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1083383" y="2424571"/>
            <a:ext cx="1566110" cy="1124387"/>
          </a:xfrm>
          <a:prstGeom prst="rect">
            <a:avLst/>
          </a:prstGeom>
        </p:spPr>
      </p:pic>
    </p:spTree>
    <p:extLst>
      <p:ext uri="{BB962C8B-B14F-4D97-AF65-F5344CB8AC3E}">
        <p14:creationId xmlns:p14="http://schemas.microsoft.com/office/powerpoint/2010/main" xmlns="" val="659728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Scope and purpose of the analysis, methodological approach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2</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078386"/>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latin typeface="Roboto Black"/>
                <a:ea typeface="Roboto Black" panose="02000000000000000000" pitchFamily="2" charset="0"/>
                <a:cs typeface="Roboto Black"/>
              </a:rPr>
              <a:t>The UNEP/ MAP Mid-term Strategy 2016-2021</a:t>
            </a:r>
          </a:p>
          <a:p>
            <a:r>
              <a:rPr lang="en-GB" sz="2000" dirty="0"/>
              <a:t>…calls for </a:t>
            </a:r>
            <a:r>
              <a:rPr lang="en-GB" sz="2000" i="1" dirty="0"/>
              <a:t>‘synergy, harmonisation of efforts and optimisation of the use of resources in implementing the Barcelona Convention and its Protocols’.</a:t>
            </a:r>
            <a:r>
              <a:rPr lang="en-US" sz="2000" i="1" dirty="0">
                <a:solidFill>
                  <a:srgbClr val="000000"/>
                </a:solidFill>
              </a:rPr>
              <a:t> </a:t>
            </a:r>
            <a:endParaRPr lang="en-US" sz="2000" i="1" dirty="0"/>
          </a:p>
          <a:p>
            <a:endParaRPr lang="en-US" sz="2000" dirty="0"/>
          </a:p>
          <a:p>
            <a:r>
              <a:rPr lang="en-US" sz="2400" dirty="0">
                <a:latin typeface="Roboto Black" panose="02000000000000000000" pitchFamily="2" charset="0"/>
                <a:ea typeface="Roboto Black" panose="02000000000000000000" pitchFamily="2" charset="0"/>
                <a:cs typeface="Roboto Black" panose="02000000000000000000" pitchFamily="2" charset="0"/>
              </a:rPr>
              <a:t>Scope of the analysis</a:t>
            </a:r>
          </a:p>
          <a:p>
            <a:r>
              <a:rPr lang="en-US" sz="2000" dirty="0">
                <a:ea typeface="Roboto Black" panose="02000000000000000000" pitchFamily="2" charset="0"/>
                <a:cs typeface="Roboto Black" panose="02000000000000000000" pitchFamily="2" charset="0"/>
              </a:rPr>
              <a:t>Regional documents adopted under the SPA/ BD Protocol: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SAP BIO,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MPAs Roadmap,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SAP BIO climate change updates/ Synthesis report,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Species/ habitats action plans, </a:t>
            </a:r>
          </a:p>
          <a:p>
            <a:r>
              <a:rPr lang="en-US" sz="2000" dirty="0">
                <a:ea typeface="Roboto Black" panose="02000000000000000000" pitchFamily="2" charset="0"/>
                <a:cs typeface="Roboto Black" panose="02000000000000000000" pitchFamily="2" charset="0"/>
              </a:rPr>
              <a:t>and the ICZM policy framework (the Protocol, CRF for ICZM and CF for MSP)</a:t>
            </a:r>
          </a:p>
          <a:p>
            <a:endParaRPr lang="en-US" sz="2000" dirty="0">
              <a:ea typeface="Roboto Black" panose="02000000000000000000" pitchFamily="2" charset="0"/>
              <a:cs typeface="Roboto Black" panose="02000000000000000000" pitchFamily="2" charset="0"/>
            </a:endParaRPr>
          </a:p>
          <a:p>
            <a:r>
              <a:rPr lang="en-US" sz="2400" dirty="0">
                <a:ea typeface="Roboto Black" panose="02000000000000000000" pitchFamily="2" charset="0"/>
                <a:cs typeface="Roboto Black" panose="02000000000000000000" pitchFamily="2" charset="0"/>
              </a:rPr>
              <a:t>Draft Decision </a:t>
            </a:r>
            <a:r>
              <a:rPr lang="en-GB" sz="2400" dirty="0"/>
              <a:t>IG. 23/15 (Updated Guidelines </a:t>
            </a:r>
            <a:r>
              <a:rPr lang="en-US" sz="2400" dirty="0">
                <a:ea typeface="Roboto Black" panose="02000000000000000000" pitchFamily="2" charset="0"/>
                <a:cs typeface="Roboto Black" panose="02000000000000000000" pitchFamily="2" charset="0"/>
              </a:rPr>
              <a:t>on artificial reefs)</a:t>
            </a:r>
          </a:p>
          <a:p>
            <a:endParaRPr lang="en-US" sz="2400" dirty="0"/>
          </a:p>
          <a:p>
            <a:r>
              <a:rPr lang="en-US" sz="2400" dirty="0"/>
              <a:t> </a:t>
            </a:r>
            <a:endParaRPr lang="en-US" sz="2400" dirty="0">
              <a:solidFill>
                <a:srgbClr val="000000"/>
              </a:solidFill>
            </a:endParaRPr>
          </a:p>
        </p:txBody>
      </p:sp>
    </p:spTree>
    <p:extLst>
      <p:ext uri="{BB962C8B-B14F-4D97-AF65-F5344CB8AC3E}">
        <p14:creationId xmlns:p14="http://schemas.microsoft.com/office/powerpoint/2010/main" xmlns="" val="2318381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Scope and purpose of the analysis, methodological approach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3</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latin typeface="Roboto Black"/>
                <a:ea typeface="Roboto Black" panose="02000000000000000000" pitchFamily="2" charset="0"/>
                <a:cs typeface="Roboto Black"/>
              </a:rPr>
              <a:t>Purpose of the analysis (joint PAP/RAC and SPA/RAC effort):</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to contribute to integrated implementation of the BC sectoral policies and to streamlining ICZM;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to identify areas where consistency and complementarity could be improved;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to draw recommendations for the new SAP BIO.</a:t>
            </a:r>
          </a:p>
          <a:p>
            <a:endParaRPr lang="en-US" sz="2000" dirty="0">
              <a:latin typeface="Roboto" panose="02000000000000000000" pitchFamily="2" charset="0"/>
              <a:ea typeface="Roboto" panose="02000000000000000000" pitchFamily="2" charset="0"/>
              <a:cs typeface="Roboto" panose="02000000000000000000" pitchFamily="2" charset="0"/>
            </a:endParaRPr>
          </a:p>
          <a:p>
            <a:r>
              <a:rPr lang="en-US" sz="2400" dirty="0">
                <a:latin typeface="Roboto Black"/>
                <a:ea typeface="Roboto" panose="02000000000000000000" pitchFamily="2" charset="0"/>
                <a:cs typeface="Roboto" panose="02000000000000000000" pitchFamily="2" charset="0"/>
              </a:rPr>
              <a:t>Methodological approach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Detailed assessment matrices for the SAP BIO; SAP BIO implementation report (UNEP(DEPI)/MED WG. 459/3) reviewed </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MPAs Roadmap (objectives; whether/how were the applicable ICZM and MSP approaches integrated)</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Limited assessment for other documents (key elements)</a:t>
            </a:r>
          </a:p>
          <a:p>
            <a:pPr marL="342900" indent="-342900">
              <a:buFont typeface="Arial" panose="020B0604020202020204" pitchFamily="34" charset="0"/>
              <a:buChar char="•"/>
            </a:pPr>
            <a:r>
              <a:rPr lang="en-US" sz="1800" dirty="0">
                <a:ea typeface="Roboto" panose="02000000000000000000" pitchFamily="2" charset="0"/>
                <a:cs typeface="Roboto" panose="02000000000000000000" pitchFamily="2" charset="0"/>
              </a:rPr>
              <a:t>Four grades: strong, moderate, weak, lack of coherence </a:t>
            </a:r>
          </a:p>
          <a:p>
            <a:endParaRPr lang="en-US" sz="2400" dirty="0">
              <a:latin typeface="Roboto Black"/>
              <a:ea typeface="Roboto" panose="02000000000000000000" pitchFamily="2" charset="0"/>
              <a:cs typeface="Roboto" panose="02000000000000000000" pitchFamily="2" charset="0"/>
            </a:endParaRPr>
          </a:p>
          <a:p>
            <a:endParaRPr lang="en-US" sz="2000" dirty="0">
              <a:latin typeface="Roboto" panose="02000000000000000000" pitchFamily="2" charset="0"/>
              <a:ea typeface="Roboto" panose="02000000000000000000" pitchFamily="2" charset="0"/>
              <a:cs typeface="Roboto" panose="02000000000000000000" pitchFamily="2" charset="0"/>
            </a:endParaRPr>
          </a:p>
          <a:p>
            <a:endParaRPr lang="en-US" sz="1200" dirty="0">
              <a:latin typeface="Roboto" panose="02000000000000000000" pitchFamily="2" charset="0"/>
              <a:ea typeface="Roboto" panose="02000000000000000000" pitchFamily="2" charset="0"/>
              <a:cs typeface="Roboto" panose="02000000000000000000" pitchFamily="2" charset="0"/>
            </a:endParaRPr>
          </a:p>
          <a:p>
            <a:endParaRPr lang="en-US" sz="2400" dirty="0"/>
          </a:p>
          <a:p>
            <a:r>
              <a:rPr lang="en-US" sz="2400" dirty="0"/>
              <a:t> </a:t>
            </a:r>
            <a:endParaRPr lang="en-US" sz="2400" dirty="0">
              <a:solidFill>
                <a:srgbClr val="000000"/>
              </a:solidFill>
            </a:endParaRPr>
          </a:p>
        </p:txBody>
      </p:sp>
    </p:spTree>
    <p:extLst>
      <p:ext uri="{BB962C8B-B14F-4D97-AF65-F5344CB8AC3E}">
        <p14:creationId xmlns:p14="http://schemas.microsoft.com/office/powerpoint/2010/main" xmlns="" val="1289244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793274489"/>
              </p:ext>
            </p:extLst>
          </p:nvPr>
        </p:nvGraphicFramePr>
        <p:xfrm>
          <a:off x="418081" y="121649"/>
          <a:ext cx="8229600" cy="6635887"/>
        </p:xfrm>
        <a:graphic>
          <a:graphicData uri="http://schemas.openxmlformats.org/drawingml/2006/table">
            <a:tbl>
              <a:tblPr firstRow="1" firstCol="1" bandRow="1">
                <a:tableStyleId>{5C22544A-7EE6-4342-B048-85BDC9FD1C3A}</a:tableStyleId>
              </a:tblPr>
              <a:tblGrid>
                <a:gridCol w="903107">
                  <a:extLst>
                    <a:ext uri="{9D8B030D-6E8A-4147-A177-3AD203B41FA5}">
                      <a16:colId xmlns:a16="http://schemas.microsoft.com/office/drawing/2014/main" xmlns="" val="20000"/>
                    </a:ext>
                  </a:extLst>
                </a:gridCol>
                <a:gridCol w="822960">
                  <a:extLst>
                    <a:ext uri="{9D8B030D-6E8A-4147-A177-3AD203B41FA5}">
                      <a16:colId xmlns:a16="http://schemas.microsoft.com/office/drawing/2014/main" xmlns="" val="20001"/>
                    </a:ext>
                  </a:extLst>
                </a:gridCol>
                <a:gridCol w="2799342">
                  <a:extLst>
                    <a:ext uri="{9D8B030D-6E8A-4147-A177-3AD203B41FA5}">
                      <a16:colId xmlns:a16="http://schemas.microsoft.com/office/drawing/2014/main" xmlns="" val="20002"/>
                    </a:ext>
                  </a:extLst>
                </a:gridCol>
                <a:gridCol w="2798761">
                  <a:extLst>
                    <a:ext uri="{9D8B030D-6E8A-4147-A177-3AD203B41FA5}">
                      <a16:colId xmlns:a16="http://schemas.microsoft.com/office/drawing/2014/main" xmlns="" val="20003"/>
                    </a:ext>
                  </a:extLst>
                </a:gridCol>
                <a:gridCol w="905430">
                  <a:extLst>
                    <a:ext uri="{9D8B030D-6E8A-4147-A177-3AD203B41FA5}">
                      <a16:colId xmlns:a16="http://schemas.microsoft.com/office/drawing/2014/main" xmlns="" val="20004"/>
                    </a:ext>
                  </a:extLst>
                </a:gridCol>
              </a:tblGrid>
              <a:tr h="447430">
                <a:tc>
                  <a:txBody>
                    <a:bodyPr/>
                    <a:lstStyle/>
                    <a:p>
                      <a:pPr>
                        <a:lnSpc>
                          <a:spcPct val="107000"/>
                        </a:lnSpc>
                        <a:spcAft>
                          <a:spcPts val="0"/>
                        </a:spcAft>
                      </a:pPr>
                      <a:r>
                        <a:rPr lang="en-GB" sz="900" dirty="0">
                          <a:solidFill>
                            <a:schemeClr val="accent6">
                              <a:lumMod val="40000"/>
                              <a:lumOff val="60000"/>
                            </a:schemeClr>
                          </a:solidFill>
                          <a:effectLst/>
                        </a:rPr>
                        <a:t>Relevant CRF themes/ sections  </a:t>
                      </a:r>
                      <a:endParaRPr lang="sr-Latn-RS" sz="900" dirty="0">
                        <a:solidFill>
                          <a:schemeClr val="accent6">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dirty="0">
                          <a:solidFill>
                            <a:schemeClr val="accent6">
                              <a:lumMod val="40000"/>
                              <a:lumOff val="60000"/>
                            </a:schemeClr>
                          </a:solidFill>
                          <a:effectLst/>
                        </a:rPr>
                        <a:t>ICZM Protocol </a:t>
                      </a:r>
                      <a:endParaRPr lang="sr-Latn-RS" sz="900" dirty="0">
                        <a:solidFill>
                          <a:schemeClr val="accent6">
                            <a:lumMod val="40000"/>
                            <a:lumOff val="60000"/>
                          </a:schemeClr>
                        </a:solidFill>
                        <a:effectLst/>
                      </a:endParaRPr>
                    </a:p>
                    <a:p>
                      <a:pPr>
                        <a:lnSpc>
                          <a:spcPct val="107000"/>
                        </a:lnSpc>
                        <a:spcAft>
                          <a:spcPts val="0"/>
                        </a:spcAft>
                      </a:pPr>
                      <a:r>
                        <a:rPr lang="en-GB" sz="900" dirty="0">
                          <a:solidFill>
                            <a:schemeClr val="accent6">
                              <a:lumMod val="40000"/>
                              <a:lumOff val="60000"/>
                            </a:schemeClr>
                          </a:solidFill>
                          <a:effectLst/>
                        </a:rPr>
                        <a:t>(relevant articles) </a:t>
                      </a:r>
                      <a:endParaRPr lang="sr-Latn-RS" sz="900" dirty="0">
                        <a:solidFill>
                          <a:schemeClr val="accent6">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dirty="0">
                          <a:solidFill>
                            <a:schemeClr val="accent6">
                              <a:lumMod val="40000"/>
                              <a:lumOff val="60000"/>
                            </a:schemeClr>
                          </a:solidFill>
                          <a:effectLst/>
                        </a:rPr>
                        <a:t>ICZM requirements/ implementation guidance </a:t>
                      </a:r>
                      <a:endParaRPr lang="sr-Latn-RS" sz="900" dirty="0">
                        <a:solidFill>
                          <a:schemeClr val="accent6">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a:effectLst/>
                        </a:rPr>
                        <a:t>SAP BIO: key observations/ comments on coherence with respective ICZM provisions   </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a:effectLst/>
                        </a:rPr>
                        <a:t>Assessment of coherence </a:t>
                      </a:r>
                      <a:endParaRPr lang="sr-Latn-RS" sz="90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extLst>
                  <a:ext uri="{0D108BD9-81ED-4DB2-BD59-A6C34878D82A}">
                    <a16:rowId xmlns:a16="http://schemas.microsoft.com/office/drawing/2014/main" xmlns="" val="10000"/>
                  </a:ext>
                </a:extLst>
              </a:tr>
              <a:tr h="1744827">
                <a:tc>
                  <a:txBody>
                    <a:bodyPr/>
                    <a:lstStyle/>
                    <a:p>
                      <a:pPr>
                        <a:lnSpc>
                          <a:spcPct val="107000"/>
                        </a:lnSpc>
                        <a:spcAft>
                          <a:spcPts val="0"/>
                        </a:spcAft>
                      </a:pPr>
                      <a:r>
                        <a:rPr lang="en-GB" sz="900" dirty="0">
                          <a:solidFill>
                            <a:schemeClr val="accent6">
                              <a:lumMod val="40000"/>
                              <a:lumOff val="60000"/>
                            </a:schemeClr>
                          </a:solidFill>
                          <a:effectLst/>
                        </a:rPr>
                        <a:t>2 Scope of CRF </a:t>
                      </a:r>
                      <a:endParaRPr lang="sr-Latn-RS" sz="900" dirty="0">
                        <a:solidFill>
                          <a:schemeClr val="accent6">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nchor="ctr"/>
                </a:tc>
                <a:tc>
                  <a:txBody>
                    <a:bodyPr/>
                    <a:lstStyle/>
                    <a:p>
                      <a:pPr>
                        <a:lnSpc>
                          <a:spcPct val="107000"/>
                        </a:lnSpc>
                        <a:spcAft>
                          <a:spcPts val="0"/>
                        </a:spcAft>
                      </a:pPr>
                      <a:r>
                        <a:rPr lang="en-GB" sz="900" dirty="0">
                          <a:solidFill>
                            <a:schemeClr val="accent6">
                              <a:lumMod val="50000"/>
                            </a:schemeClr>
                          </a:solidFill>
                          <a:effectLst/>
                        </a:rPr>
                        <a:t>3 and 28 </a:t>
                      </a:r>
                      <a:endParaRPr lang="sr-Latn-RS" sz="9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nchor="ctr"/>
                </a:tc>
                <a:tc>
                  <a:txBody>
                    <a:bodyPr/>
                    <a:lstStyle/>
                    <a:p>
                      <a:pPr>
                        <a:lnSpc>
                          <a:spcPct val="107000"/>
                        </a:lnSpc>
                        <a:spcAft>
                          <a:spcPts val="0"/>
                        </a:spcAft>
                      </a:pPr>
                      <a:r>
                        <a:rPr lang="en-GB" sz="900" dirty="0">
                          <a:solidFill>
                            <a:schemeClr val="accent6">
                              <a:lumMod val="50000"/>
                            </a:schemeClr>
                          </a:solidFill>
                          <a:effectLst/>
                        </a:rPr>
                        <a:t>Geographical coverage of the CZ: seaward limit –  external limit of the territorial sea; landward limit – competent coastal units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Transboundary cooperation: coordination of national coastal strategies, plans and programmes related to contiguous CZs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 </a:t>
                      </a:r>
                      <a:endParaRPr lang="sr-Latn-RS" sz="900" dirty="0">
                        <a:solidFill>
                          <a:schemeClr val="accent6">
                            <a:lumMod val="50000"/>
                          </a:schemeClr>
                        </a:solidFill>
                        <a:effectLst/>
                      </a:endParaRPr>
                    </a:p>
                    <a:p>
                      <a:pPr>
                        <a:lnSpc>
                          <a:spcPct val="107000"/>
                        </a:lnSpc>
                        <a:spcAft>
                          <a:spcPts val="0"/>
                        </a:spcAft>
                      </a:pPr>
                      <a:r>
                        <a:rPr lang="en-GB" sz="900" dirty="0">
                          <a:solidFill>
                            <a:schemeClr val="accent6">
                              <a:lumMod val="50000"/>
                            </a:schemeClr>
                          </a:solidFill>
                          <a:effectLst/>
                        </a:rPr>
                        <a:t>ICZM to be approached at different geographic scales and administrative levels: Mediterranean/ regional, sub-regional, national and sub-national (local)</a:t>
                      </a:r>
                    </a:p>
                    <a:p>
                      <a:pPr>
                        <a:lnSpc>
                          <a:spcPct val="107000"/>
                        </a:lnSpc>
                        <a:spcAft>
                          <a:spcPts val="0"/>
                        </a:spcAft>
                      </a:pPr>
                      <a:endParaRPr lang="sr-Latn-RS" sz="9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dirty="0">
                          <a:effectLst/>
                        </a:rPr>
                        <a:t>SAP BIO considerations include priority habitats and priority actions located outside of the CZ boundaries (i.e. SAP BIO geographical scope exceeds the CZ coverage as defined in the Protocol), e.g. river basins; marine protected areas (MPAs) in offshore areas and high seas.</a:t>
                      </a:r>
                      <a:endParaRPr lang="sr-Latn-RS" sz="900" dirty="0">
                        <a:effectLst/>
                      </a:endParaRPr>
                    </a:p>
                    <a:p>
                      <a:pPr>
                        <a:lnSpc>
                          <a:spcPct val="107000"/>
                        </a:lnSpc>
                        <a:spcAft>
                          <a:spcPts val="0"/>
                        </a:spcAft>
                      </a:pPr>
                      <a:r>
                        <a:rPr lang="en-GB" sz="900" dirty="0">
                          <a:effectLst/>
                        </a:rPr>
                        <a:t> </a:t>
                      </a:r>
                      <a:endParaRPr lang="sr-Latn-RS" sz="900" dirty="0">
                        <a:effectLst/>
                      </a:endParaRPr>
                    </a:p>
                    <a:p>
                      <a:pPr>
                        <a:lnSpc>
                          <a:spcPct val="107000"/>
                        </a:lnSpc>
                        <a:spcAft>
                          <a:spcPts val="0"/>
                        </a:spcAft>
                      </a:pPr>
                      <a:r>
                        <a:rPr lang="en-GB" sz="900" dirty="0">
                          <a:effectLst/>
                        </a:rPr>
                        <a:t>Transboundary cooperation strongly emphasised in SAP BIO; coordination and development of common tools for implementing NAPs is, for example, one of priority actions. </a:t>
                      </a:r>
                      <a:endParaRPr lang="sr-Latn-RS" sz="900" dirty="0">
                        <a:effectLst/>
                      </a:endParaRPr>
                    </a:p>
                    <a:p>
                      <a:pPr>
                        <a:lnSpc>
                          <a:spcPct val="107000"/>
                        </a:lnSpc>
                        <a:spcAft>
                          <a:spcPts val="0"/>
                        </a:spcAft>
                      </a:pPr>
                      <a:r>
                        <a:rPr lang="en-GB" sz="900" dirty="0">
                          <a:effectLst/>
                        </a:rPr>
                        <a:t> </a:t>
                      </a:r>
                      <a:endParaRPr lang="sr-Latn-RS" sz="900" dirty="0">
                        <a:effectLst/>
                      </a:endParaRPr>
                    </a:p>
                    <a:p>
                      <a:pPr>
                        <a:lnSpc>
                          <a:spcPct val="107000"/>
                        </a:lnSpc>
                        <a:spcAft>
                          <a:spcPts val="0"/>
                        </a:spcAft>
                      </a:pPr>
                      <a:r>
                        <a:rPr lang="en-GB" sz="900" dirty="0">
                          <a:effectLst/>
                        </a:rPr>
                        <a:t>SAP BIO priority actions refer to different scales/ levels (regional, sub-regional, national and sub-national).</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r>
                        <a:rPr lang="en-GB" sz="900" dirty="0">
                          <a:effectLst/>
                        </a:rPr>
                        <a:t>STRONG </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nchor="ctr"/>
                </a:tc>
                <a:extLst>
                  <a:ext uri="{0D108BD9-81ED-4DB2-BD59-A6C34878D82A}">
                    <a16:rowId xmlns:a16="http://schemas.microsoft.com/office/drawing/2014/main" xmlns="" val="10001"/>
                  </a:ext>
                </a:extLst>
              </a:tr>
              <a:tr h="1744827">
                <a:tc>
                  <a:txBody>
                    <a:bodyPr/>
                    <a:lstStyle/>
                    <a:p>
                      <a:pPr>
                        <a:lnSpc>
                          <a:spcPct val="107000"/>
                        </a:lnSpc>
                        <a:spcAft>
                          <a:spcPts val="0"/>
                        </a:spcAft>
                      </a:pPr>
                      <a:r>
                        <a:rPr lang="en-GB" sz="900" b="1" kern="1200" dirty="0">
                          <a:solidFill>
                            <a:schemeClr val="accent6">
                              <a:lumMod val="40000"/>
                              <a:lumOff val="60000"/>
                            </a:schemeClr>
                          </a:solidFill>
                          <a:effectLst/>
                          <a:latin typeface="+mn-lt"/>
                          <a:ea typeface="+mn-ea"/>
                          <a:cs typeface="+mn-cs"/>
                        </a:rPr>
                        <a:t>4 Ecosystem-based management for Good Environmental Status (GES) and SD </a:t>
                      </a:r>
                      <a:endParaRPr lang="sr-Latn-RS" sz="900" dirty="0">
                        <a:solidFill>
                          <a:schemeClr val="accent6">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nchor="ctr"/>
                </a:tc>
                <a:tc>
                  <a:txBody>
                    <a:bodyPr/>
                    <a:lstStyle/>
                    <a:p>
                      <a:pPr>
                        <a:lnSpc>
                          <a:spcPct val="107000"/>
                        </a:lnSpc>
                        <a:spcAft>
                          <a:spcPts val="0"/>
                        </a:spcAft>
                      </a:pPr>
                      <a:r>
                        <a:rPr lang="en-GB" sz="900" kern="1200" dirty="0">
                          <a:solidFill>
                            <a:schemeClr val="accent6">
                              <a:lumMod val="50000"/>
                            </a:schemeClr>
                          </a:solidFill>
                          <a:effectLst/>
                          <a:latin typeface="+mn-lt"/>
                          <a:ea typeface="+mn-ea"/>
                          <a:cs typeface="+mn-cs"/>
                        </a:rPr>
                        <a:t>8 – 15 and 22 - 24</a:t>
                      </a:r>
                      <a:endParaRPr lang="sr-Latn-RS" sz="9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nchor="ctr"/>
                </a:tc>
                <a:tc>
                  <a:txBody>
                    <a:bodyPr/>
                    <a:lstStyle/>
                    <a:p>
                      <a:r>
                        <a:rPr lang="en-GB" sz="900" kern="1200" dirty="0">
                          <a:solidFill>
                            <a:schemeClr val="accent6">
                              <a:lumMod val="50000"/>
                            </a:schemeClr>
                          </a:solidFill>
                          <a:effectLst/>
                          <a:latin typeface="+mn-lt"/>
                          <a:ea typeface="+mn-ea"/>
                          <a:cs typeface="+mn-cs"/>
                        </a:rPr>
                        <a:t>Preserve the coastal natural habitats, landscapes, natural resources and ecosystems (set-back zone, open areas with restricted/ prohibited urban development, limited linear extension and new transport infrastructure, free access to the sea and along the shore, etc.)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Regulate economic activities to </a:t>
                      </a:r>
                      <a:r>
                        <a:rPr lang="en-GB" sz="900" i="1" kern="1200" dirty="0">
                          <a:solidFill>
                            <a:schemeClr val="accent6">
                              <a:lumMod val="50000"/>
                            </a:schemeClr>
                          </a:solidFill>
                          <a:effectLst/>
                          <a:latin typeface="+mn-lt"/>
                          <a:ea typeface="+mn-ea"/>
                          <a:cs typeface="+mn-cs"/>
                        </a:rPr>
                        <a:t>inter alia</a:t>
                      </a:r>
                      <a:r>
                        <a:rPr lang="en-GB" sz="900" kern="1200" dirty="0">
                          <a:solidFill>
                            <a:schemeClr val="accent6">
                              <a:lumMod val="50000"/>
                            </a:schemeClr>
                          </a:solidFill>
                          <a:effectLst/>
                          <a:latin typeface="+mn-lt"/>
                          <a:ea typeface="+mn-ea"/>
                          <a:cs typeface="+mn-cs"/>
                        </a:rPr>
                        <a:t> minimise use of natural resources, adapt coastal economy to fragile nature of CZs, protect from pollution, define indicators of development to ensure SD and reduce pressures that exceed carrying capacity.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 </a:t>
                      </a:r>
                    </a:p>
                    <a:p>
                      <a:endParaRPr lang="en-GB" sz="900" kern="1200" dirty="0">
                        <a:solidFill>
                          <a:schemeClr val="accent6">
                            <a:lumMod val="50000"/>
                          </a:schemeClr>
                        </a:solidFill>
                        <a:effectLst/>
                        <a:latin typeface="+mn-lt"/>
                        <a:ea typeface="+mn-ea"/>
                        <a:cs typeface="+mn-cs"/>
                      </a:endParaRPr>
                    </a:p>
                    <a:p>
                      <a:endParaRPr lang="sr-Latn-RS" sz="900" kern="1200" dirty="0">
                        <a:solidFill>
                          <a:schemeClr val="accent6">
                            <a:lumMod val="50000"/>
                          </a:schemeClr>
                        </a:solidFill>
                        <a:effectLst/>
                        <a:latin typeface="+mn-lt"/>
                        <a:ea typeface="+mn-ea"/>
                        <a:cs typeface="+mn-cs"/>
                      </a:endParaRPr>
                    </a:p>
                    <a:p>
                      <a:r>
                        <a:rPr lang="en-GB" sz="900" kern="1200" dirty="0">
                          <a:solidFill>
                            <a:schemeClr val="accent6">
                              <a:lumMod val="50000"/>
                            </a:schemeClr>
                          </a:solidFill>
                          <a:effectLst/>
                          <a:latin typeface="+mn-lt"/>
                          <a:ea typeface="+mn-ea"/>
                          <a:cs typeface="+mn-cs"/>
                        </a:rPr>
                        <a:t>Protect characteristics of specific coastal ecosystems: Wetlands and estuaries; Marine habitats; Coastal forest and woods; and Dunes (Article 10)</a:t>
                      </a:r>
                      <a:endParaRPr lang="sr-Latn-RS" sz="900" kern="1200" dirty="0">
                        <a:solidFill>
                          <a:schemeClr val="accent6">
                            <a:lumMod val="50000"/>
                          </a:schemeClr>
                        </a:solidFill>
                        <a:effectLst/>
                        <a:latin typeface="+mn-lt"/>
                        <a:ea typeface="+mn-ea"/>
                        <a:cs typeface="+mn-cs"/>
                      </a:endParaRPr>
                    </a:p>
                  </a:txBody>
                  <a:tcPr marL="62724" marR="62724" marT="0" marB="0"/>
                </a:tc>
                <a:tc>
                  <a:txBody>
                    <a:bodyPr/>
                    <a:lstStyle/>
                    <a:p>
                      <a:r>
                        <a:rPr lang="en-GB" sz="900" kern="1200" dirty="0">
                          <a:solidFill>
                            <a:schemeClr val="dk1"/>
                          </a:solidFill>
                          <a:effectLst/>
                          <a:latin typeface="+mn-lt"/>
                          <a:ea typeface="+mn-ea"/>
                          <a:cs typeface="+mn-cs"/>
                        </a:rPr>
                        <a:t>High consistence as regards the purpose of respective ICZM provisions (Article 8 of the Protocol), less so in terms of promoting the use of planning criteria to achieve preservation/ integrity of the CZ; urbanisation and infrastructure development recognised as important threats to biodiversity. </a:t>
                      </a:r>
                      <a:endParaRPr lang="sr-Latn-RS" sz="900" kern="1200" dirty="0">
                        <a:solidFill>
                          <a:schemeClr val="dk1"/>
                        </a:solidFill>
                        <a:effectLst/>
                        <a:latin typeface="+mn-lt"/>
                        <a:ea typeface="+mn-ea"/>
                        <a:cs typeface="+mn-cs"/>
                      </a:endParaRPr>
                    </a:p>
                    <a:p>
                      <a:r>
                        <a:rPr lang="en-GB" sz="900" kern="1200" dirty="0">
                          <a:solidFill>
                            <a:schemeClr val="dk1"/>
                          </a:solidFill>
                          <a:effectLst/>
                          <a:latin typeface="+mn-lt"/>
                          <a:ea typeface="+mn-ea"/>
                          <a:cs typeface="+mn-cs"/>
                        </a:rPr>
                        <a:t> </a:t>
                      </a:r>
                      <a:endParaRPr lang="sr-Latn-RS" sz="900" kern="1200" dirty="0">
                        <a:solidFill>
                          <a:schemeClr val="dk1"/>
                        </a:solidFill>
                        <a:effectLst/>
                        <a:latin typeface="+mn-lt"/>
                        <a:ea typeface="+mn-ea"/>
                        <a:cs typeface="+mn-cs"/>
                      </a:endParaRPr>
                    </a:p>
                    <a:p>
                      <a:r>
                        <a:rPr lang="en-GB" sz="900" kern="1200" dirty="0">
                          <a:solidFill>
                            <a:schemeClr val="dk1"/>
                          </a:solidFill>
                          <a:effectLst/>
                          <a:latin typeface="+mn-lt"/>
                          <a:ea typeface="+mn-ea"/>
                          <a:cs typeface="+mn-cs"/>
                        </a:rPr>
                        <a:t>Economic activities described in reference to threats they pose to coastal and marine biodiversity; consistency as regards the key economic activities (tourism, fisheries, agriculture, etc.).  SAP BIO calls for economic, social, institutional and environmental indicators, primarily to monitor implementation of proposed measures, which is consistent with but different compared to the ICZM requirement (Article 9) on indicators of development to ensure SD of the CZ and reduce pressures that exceed carrying capacity. The need to minimise the use of natural resources in conducting economic activities, promote good practices etc. are integrated in the SAP BIO. </a:t>
                      </a:r>
                    </a:p>
                    <a:p>
                      <a:endParaRPr lang="sr-Latn-RS" sz="900" kern="1200" dirty="0">
                        <a:solidFill>
                          <a:schemeClr val="dk1"/>
                        </a:solidFill>
                        <a:effectLst/>
                        <a:latin typeface="+mn-lt"/>
                        <a:ea typeface="+mn-ea"/>
                        <a:cs typeface="+mn-cs"/>
                      </a:endParaRPr>
                    </a:p>
                    <a:p>
                      <a:r>
                        <a:rPr lang="en-GB" sz="900" kern="1200" dirty="0">
                          <a:solidFill>
                            <a:schemeClr val="dk1"/>
                          </a:solidFill>
                          <a:effectLst/>
                          <a:latin typeface="+mn-lt"/>
                          <a:ea typeface="+mn-ea"/>
                          <a:cs typeface="+mn-cs"/>
                        </a:rPr>
                        <a:t>High level of consistency with the Protocol as regards priority coastal and wetland ecosystems (except for coastal forests and woods); rocky coasts prioritised too in the SAP BIO. Priority marine habitats specified (including seagrass meadows, mid-littoral bioconstructions, bioconstructions of </a:t>
                      </a:r>
                      <a:r>
                        <a:rPr lang="en-GB" sz="900" kern="1200" dirty="0" err="1">
                          <a:solidFill>
                            <a:schemeClr val="dk1"/>
                          </a:solidFill>
                          <a:effectLst/>
                          <a:latin typeface="+mn-lt"/>
                          <a:ea typeface="+mn-ea"/>
                          <a:cs typeface="+mn-cs"/>
                        </a:rPr>
                        <a:t>Cladocora</a:t>
                      </a:r>
                      <a:r>
                        <a:rPr lang="en-GB" sz="900" kern="1200" dirty="0">
                          <a:solidFill>
                            <a:schemeClr val="dk1"/>
                          </a:solidFill>
                          <a:effectLst/>
                          <a:latin typeface="+mn-lt"/>
                          <a:ea typeface="+mn-ea"/>
                          <a:cs typeface="+mn-cs"/>
                        </a:rPr>
                        <a:t> caespitose, </a:t>
                      </a:r>
                      <a:r>
                        <a:rPr lang="en-GB" sz="900" kern="1200" dirty="0" err="1">
                          <a:solidFill>
                            <a:schemeClr val="dk1"/>
                          </a:solidFill>
                          <a:effectLst/>
                          <a:latin typeface="+mn-lt"/>
                          <a:ea typeface="+mn-ea"/>
                          <a:cs typeface="+mn-cs"/>
                        </a:rPr>
                        <a:t>coralligenous</a:t>
                      </a:r>
                      <a:r>
                        <a:rPr lang="en-GB" sz="900" kern="1200" dirty="0">
                          <a:solidFill>
                            <a:schemeClr val="dk1"/>
                          </a:solidFill>
                          <a:effectLst/>
                          <a:latin typeface="+mn-lt"/>
                          <a:ea typeface="+mn-ea"/>
                          <a:cs typeface="+mn-cs"/>
                        </a:rPr>
                        <a:t> communities, etc.).  </a:t>
                      </a:r>
                      <a:endParaRPr lang="sr-Latn-RS" sz="900" kern="1200" dirty="0">
                        <a:solidFill>
                          <a:schemeClr val="dk1"/>
                        </a:solidFill>
                        <a:effectLst/>
                        <a:latin typeface="+mn-lt"/>
                        <a:ea typeface="+mn-ea"/>
                        <a:cs typeface="+mn-cs"/>
                      </a:endParaRPr>
                    </a:p>
                    <a:p>
                      <a:pPr>
                        <a:lnSpc>
                          <a:spcPct val="107000"/>
                        </a:lnSpc>
                        <a:spcAft>
                          <a:spcPts val="0"/>
                        </a:spcAft>
                      </a:pP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tc>
                  <a:txBody>
                    <a:bodyPr/>
                    <a:lstStyle/>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MODERATE</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MODERATE</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STRONG</a:t>
                      </a:r>
                      <a:endParaRPr lang="sr-Latn-R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724" marR="62724" marT="0" marB="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421497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The main findings: SAP BIO</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5</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solidFill>
                  <a:srgbClr val="000000"/>
                </a:solidFill>
              </a:rPr>
              <a:t>Overall, strong coherence between the </a:t>
            </a:r>
            <a:r>
              <a:rPr lang="en-US" sz="2400" b="1" u="sng" dirty="0">
                <a:solidFill>
                  <a:srgbClr val="000000"/>
                </a:solidFill>
              </a:rPr>
              <a:t>SAP BIO and the ICZM Protocol/ CRF provisions.</a:t>
            </a:r>
            <a:r>
              <a:rPr lang="en-US" sz="2400" dirty="0">
                <a:solidFill>
                  <a:srgbClr val="000000"/>
                </a:solidFill>
              </a:rPr>
              <a:t> Some inconsistencies cannot necessarily be labelled as a weakness (e.g. cultural heritage).  </a:t>
            </a:r>
            <a:endParaRPr lang="en-US" sz="2400" b="1" u="sng" dirty="0">
              <a:solidFill>
                <a:srgbClr val="000000"/>
              </a:solidFill>
            </a:endParaRPr>
          </a:p>
          <a:p>
            <a:endParaRPr lang="en-US" sz="2400" dirty="0"/>
          </a:p>
          <a:p>
            <a:r>
              <a:rPr lang="en-US" sz="2400" dirty="0">
                <a:latin typeface="Roboto Black" panose="02000000000000000000" pitchFamily="2" charset="0"/>
                <a:ea typeface="Roboto Black" panose="02000000000000000000" pitchFamily="2" charset="0"/>
                <a:cs typeface="Roboto Black" panose="02000000000000000000" pitchFamily="2" charset="0"/>
              </a:rPr>
              <a:t>Partial gaps/ areas where further integration is possible:  </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SAP BIO principles;</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Promotion and use of planning tools and criteria (Art 8);</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Use of indicators;</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Natural hazards (coastal erosion);</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Coordination of planning processes, governance mechanisms;</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International cooperation (research, data sharing);</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MSP and land policy;</a:t>
            </a:r>
          </a:p>
          <a:p>
            <a:pPr marL="342900" indent="-342900">
              <a:buFont typeface="Arial" panose="020B0604020202020204" pitchFamily="34" charset="0"/>
              <a:buChar char="•"/>
            </a:pPr>
            <a:r>
              <a:rPr lang="en-US" sz="1800" dirty="0">
                <a:latin typeface="Roboto Black" panose="02000000000000000000" pitchFamily="2" charset="0"/>
                <a:ea typeface="Roboto Black" panose="02000000000000000000" pitchFamily="2" charset="0"/>
                <a:cs typeface="Roboto Black" panose="02000000000000000000" pitchFamily="2" charset="0"/>
              </a:rPr>
              <a:t>Environmental assessments.</a:t>
            </a:r>
          </a:p>
        </p:txBody>
      </p:sp>
    </p:spTree>
    <p:extLst>
      <p:ext uri="{BB962C8B-B14F-4D97-AF65-F5344CB8AC3E}">
        <p14:creationId xmlns:p14="http://schemas.microsoft.com/office/powerpoint/2010/main" xmlns="" val="1567826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The main findings: SAP BIO</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6</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GB" sz="2400" dirty="0">
                <a:latin typeface="Roboto Black" panose="02000000000000000000" pitchFamily="2" charset="0"/>
                <a:ea typeface="Roboto Black" panose="02000000000000000000" pitchFamily="2" charset="0"/>
                <a:cs typeface="Roboto Black" panose="02000000000000000000" pitchFamily="2" charset="0"/>
              </a:rPr>
              <a:t>SAP BIO and CF for MSP – further integration possible for: </a:t>
            </a:r>
          </a:p>
          <a:p>
            <a:endParaRPr lang="en-GB" sz="1200" dirty="0">
              <a:latin typeface="Roboto Black" panose="02000000000000000000" pitchFamily="2" charset="0"/>
              <a:ea typeface="Roboto Black" panose="02000000000000000000" pitchFamily="2" charset="0"/>
              <a:cs typeface="Roboto Black" panose="02000000000000000000" pitchFamily="2" charset="0"/>
            </a:endParaRP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the use of best available knowledge (compiling, exchanging and using biodiversity data for MSP and vice versa);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utilising connectivity principle to maximize benefits for BD. </a:t>
            </a:r>
          </a:p>
          <a:p>
            <a:pPr marL="342900" indent="-342900">
              <a:buFont typeface="Arial" panose="020B0604020202020204" pitchFamily="34" charset="0"/>
              <a:buChar char="•"/>
            </a:pPr>
            <a:endParaRPr lang="en-GB" sz="2400" dirty="0">
              <a:latin typeface="Roboto Black" panose="02000000000000000000" pitchFamily="2" charset="0"/>
              <a:ea typeface="Roboto Black" panose="02000000000000000000" pitchFamily="2" charset="0"/>
              <a:cs typeface="Roboto Black" panose="02000000000000000000" pitchFamily="2" charset="0"/>
            </a:endParaRPr>
          </a:p>
          <a:p>
            <a:r>
              <a:rPr lang="en-GB" sz="2400" dirty="0">
                <a:latin typeface="Roboto Black" panose="02000000000000000000"/>
                <a:ea typeface="Roboto Black" panose="02000000000000000000" pitchFamily="2" charset="0"/>
                <a:cs typeface="Roboto Black" panose="02000000000000000000" pitchFamily="2" charset="0"/>
              </a:rPr>
              <a:t>SAP BIO implementation </a:t>
            </a:r>
            <a:r>
              <a:rPr lang="en-GB" sz="2400" dirty="0">
                <a:latin typeface="Roboto Black" panose="02000000000000000000"/>
                <a:ea typeface="Roboto" panose="02000000000000000000" pitchFamily="2" charset="0"/>
                <a:cs typeface="Roboto" panose="02000000000000000000" pitchFamily="2" charset="0"/>
              </a:rPr>
              <a:t>(UNEP(DEPI)/MED WG. 459/3):</a:t>
            </a:r>
          </a:p>
          <a:p>
            <a:endParaRPr lang="en-GB" sz="1200" dirty="0">
              <a:latin typeface="Roboto" panose="02000000000000000000" pitchFamily="2" charset="0"/>
              <a:ea typeface="Roboto" panose="02000000000000000000" pitchFamily="2" charset="0"/>
              <a:cs typeface="Roboto" panose="02000000000000000000" pitchFamily="2" charset="0"/>
            </a:endParaRPr>
          </a:p>
          <a:p>
            <a:pPr marL="342900" indent="-342900">
              <a:buFont typeface="Arial" panose="020B0604020202020204" pitchFamily="34" charset="0"/>
              <a:buChar char="•"/>
            </a:pPr>
            <a:r>
              <a:rPr lang="en-GB" sz="2000" dirty="0">
                <a:ea typeface="Roboto Black" panose="02000000000000000000" pitchFamily="2" charset="0"/>
                <a:cs typeface="Roboto Black" panose="02000000000000000000" pitchFamily="2" charset="0"/>
              </a:rPr>
              <a:t>potential of ICZM to contribute to the achievement of BD protection not fully utilised;  </a:t>
            </a:r>
          </a:p>
          <a:p>
            <a:pPr marL="342900" indent="-342900">
              <a:buFont typeface="Arial" panose="020B0604020202020204" pitchFamily="34" charset="0"/>
              <a:buChar char="•"/>
            </a:pPr>
            <a:r>
              <a:rPr lang="en-GB" sz="2000" dirty="0">
                <a:ea typeface="Roboto Black" panose="02000000000000000000" pitchFamily="2" charset="0"/>
                <a:cs typeface="Roboto Black" panose="02000000000000000000" pitchFamily="2" charset="0"/>
              </a:rPr>
              <a:t>positive examples identified, including CAMPs and environmental assessments.  </a:t>
            </a:r>
          </a:p>
          <a:p>
            <a:r>
              <a:rPr lang="en-GB" sz="2400" dirty="0">
                <a:latin typeface="Roboto Black" panose="02000000000000000000" pitchFamily="2" charset="0"/>
                <a:ea typeface="Roboto Black" panose="02000000000000000000" pitchFamily="2" charset="0"/>
                <a:cs typeface="Roboto Black" panose="02000000000000000000" pitchFamily="2" charset="0"/>
              </a:rPr>
              <a:t>       </a:t>
            </a:r>
          </a:p>
        </p:txBody>
      </p:sp>
    </p:spTree>
    <p:extLst>
      <p:ext uri="{BB962C8B-B14F-4D97-AF65-F5344CB8AC3E}">
        <p14:creationId xmlns:p14="http://schemas.microsoft.com/office/powerpoint/2010/main" xmlns="" val="3836474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endParaRPr lang="hr-HR" sz="3200" dirty="0">
              <a:solidFill>
                <a:srgbClr val="00AEEF"/>
              </a:solidFill>
            </a:endParaRPr>
          </a:p>
          <a:p>
            <a:r>
              <a:rPr lang="en-US" sz="3200" dirty="0">
                <a:solidFill>
                  <a:srgbClr val="00AEEF"/>
                </a:solidFill>
              </a:rPr>
              <a:t>The main findings: other documents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7</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GB" sz="2400" dirty="0">
                <a:latin typeface="Roboto Black" panose="02000000000000000000" pitchFamily="2" charset="0"/>
                <a:ea typeface="Roboto Black" panose="02000000000000000000" pitchFamily="2" charset="0"/>
                <a:cs typeface="Roboto Black" panose="02000000000000000000" pitchFamily="2" charset="0"/>
              </a:rPr>
              <a:t>MPAs Roadmap</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Strong coherence with the ICZM Protocol/ CRF and CF for MSP</a:t>
            </a:r>
          </a:p>
          <a:p>
            <a:endParaRPr lang="en-GB" sz="2000" dirty="0">
              <a:ea typeface="Roboto Black" panose="02000000000000000000" pitchFamily="2" charset="0"/>
              <a:cs typeface="Roboto Black" panose="02000000000000000000" pitchFamily="2" charset="0"/>
            </a:endParaRPr>
          </a:p>
          <a:p>
            <a:r>
              <a:rPr lang="en-GB" sz="2000" dirty="0">
                <a:ea typeface="Roboto" panose="02000000000000000000" pitchFamily="2" charset="0"/>
                <a:cs typeface="Roboto" panose="02000000000000000000" pitchFamily="2" charset="0"/>
              </a:rPr>
              <a:t>Climate change updates/ Synthesis report</a:t>
            </a:r>
          </a:p>
          <a:p>
            <a:pPr marL="342900" indent="-342900">
              <a:buFont typeface="Arial" panose="020B0604020202020204" pitchFamily="34" charset="0"/>
              <a:buChar char="•"/>
            </a:pPr>
            <a:r>
              <a:rPr lang="en-GB" sz="2000" dirty="0">
                <a:ea typeface="Roboto Black" panose="02000000000000000000" pitchFamily="2" charset="0"/>
                <a:cs typeface="Roboto Black" panose="02000000000000000000" pitchFamily="2" charset="0"/>
              </a:rPr>
              <a:t>Strong coherence with Art 22 of the Protocol; ICZM recognised as appropriate planning framework to address CC impacts </a:t>
            </a:r>
          </a:p>
          <a:p>
            <a:pPr marL="342900" indent="-342900">
              <a:buFont typeface="Arial" panose="020B0604020202020204" pitchFamily="34" charset="0"/>
              <a:buChar char="•"/>
            </a:pPr>
            <a:endParaRPr lang="en-GB" sz="2000" dirty="0">
              <a:ea typeface="Roboto Black" panose="02000000000000000000" pitchFamily="2" charset="0"/>
              <a:cs typeface="Roboto Black" panose="02000000000000000000" pitchFamily="2" charset="0"/>
            </a:endParaRPr>
          </a:p>
          <a:p>
            <a:r>
              <a:rPr lang="en-GB" sz="2000" dirty="0">
                <a:ea typeface="Roboto Black" panose="02000000000000000000" pitchFamily="2" charset="0"/>
                <a:cs typeface="Roboto Black" panose="02000000000000000000" pitchFamily="2" charset="0"/>
              </a:rPr>
              <a:t>Species/ habitats Action Plans</a:t>
            </a:r>
          </a:p>
          <a:p>
            <a:pPr marL="342900" indent="-342900">
              <a:buFont typeface="Arial" panose="020B0604020202020204" pitchFamily="34" charset="0"/>
              <a:buChar char="•"/>
            </a:pPr>
            <a:r>
              <a:rPr lang="en-GB" sz="2000" dirty="0">
                <a:ea typeface="Roboto Black" panose="02000000000000000000" pitchFamily="2" charset="0"/>
                <a:cs typeface="Roboto Black" panose="02000000000000000000" pitchFamily="2" charset="0"/>
              </a:rPr>
              <a:t>The nine APs by and large consistent to and complementary with the ICZM Protocol/ CRF (despite different scopes) </a:t>
            </a:r>
          </a:p>
          <a:p>
            <a:pPr marL="342900" indent="-342900">
              <a:buFont typeface="Arial" panose="020B0604020202020204" pitchFamily="34" charset="0"/>
              <a:buChar char="•"/>
            </a:pPr>
            <a:endParaRPr lang="en-GB" sz="2400" dirty="0">
              <a:latin typeface="Roboto" panose="02000000000000000000" pitchFamily="2" charset="0"/>
              <a:ea typeface="Roboto Black" panose="02000000000000000000" pitchFamily="2" charset="0"/>
              <a:cs typeface="Roboto Black" panose="02000000000000000000" pitchFamily="2" charset="0"/>
            </a:endParaRPr>
          </a:p>
          <a:p>
            <a:r>
              <a:rPr lang="en-GB" sz="2400" dirty="0">
                <a:latin typeface="Roboto Black" panose="02000000000000000000"/>
                <a:ea typeface="Roboto Black" panose="02000000000000000000" pitchFamily="2" charset="0"/>
                <a:cs typeface="Roboto Black" panose="02000000000000000000" pitchFamily="2" charset="0"/>
              </a:rPr>
              <a:t>Artificial Reefs, draft Decision IG. 23/15 (Updated Guidelines)</a:t>
            </a:r>
          </a:p>
          <a:p>
            <a:pPr marL="342900" indent="-342900">
              <a:buFont typeface="Arial" panose="020B0604020202020204" pitchFamily="34" charset="0"/>
              <a:buChar char="•"/>
            </a:pPr>
            <a:r>
              <a:rPr lang="en-GB" sz="2000" dirty="0">
                <a:ea typeface="Roboto Black" panose="02000000000000000000" pitchFamily="2" charset="0"/>
                <a:cs typeface="Roboto Black" panose="02000000000000000000" pitchFamily="2" charset="0"/>
              </a:rPr>
              <a:t>Consistency with the ICZM Protocol confirmed </a:t>
            </a:r>
          </a:p>
          <a:p>
            <a:endParaRPr lang="en-GB" sz="2400" dirty="0">
              <a:latin typeface="Roboto Black" panose="02000000000000000000" pitchFamily="2" charset="0"/>
              <a:ea typeface="Roboto Black" panose="02000000000000000000" pitchFamily="2" charset="0"/>
              <a:cs typeface="Roboto Black" panose="02000000000000000000" pitchFamily="2" charset="0"/>
            </a:endParaRPr>
          </a:p>
          <a:p>
            <a:r>
              <a:rPr lang="en-GB" sz="2400" dirty="0">
                <a:latin typeface="Roboto Black" panose="02000000000000000000" pitchFamily="2" charset="0"/>
                <a:ea typeface="Roboto Black" panose="02000000000000000000" pitchFamily="2" charset="0"/>
                <a:cs typeface="Roboto Black" panose="02000000000000000000" pitchFamily="2" charset="0"/>
              </a:rPr>
              <a:t>       </a:t>
            </a:r>
          </a:p>
        </p:txBody>
      </p:sp>
    </p:spTree>
    <p:extLst>
      <p:ext uri="{BB962C8B-B14F-4D97-AF65-F5344CB8AC3E}">
        <p14:creationId xmlns:p14="http://schemas.microsoft.com/office/powerpoint/2010/main" xmlns="" val="2523243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Recommendations – elaboration of the new SAP BIO  </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8</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2400" dirty="0">
                <a:solidFill>
                  <a:srgbClr val="000000"/>
                </a:solidFill>
              </a:rPr>
              <a:t>Alignment with recent BC policy developments will bring improvements in itself, nevertheless efforts needed to ensure synergies and stronger complementarities, e.g.: </a:t>
            </a:r>
          </a:p>
          <a:p>
            <a:endParaRPr lang="en-US" sz="2400" dirty="0"/>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Maintain the already achieved level of coherence </a:t>
            </a:r>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Better align the new SAP BIO principles </a:t>
            </a:r>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Use ICZM indicators to the extent possible (in particular for socio-economic factors and their effects on BD)</a:t>
            </a:r>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Address climate change and its impacts in an integrated manner (within the new SAP BIO)</a:t>
            </a:r>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Consider/ address coastal erosion as a potential threat to BD</a:t>
            </a:r>
          </a:p>
          <a:p>
            <a:pPr marL="342900" indent="-342900">
              <a:buFont typeface="Arial" panose="020B0604020202020204" pitchFamily="34" charset="0"/>
              <a:buChar char="•"/>
            </a:pPr>
            <a:r>
              <a:rPr lang="en-US" sz="2000" dirty="0">
                <a:latin typeface="Roboto Black" panose="02000000000000000000" pitchFamily="2" charset="0"/>
                <a:ea typeface="Roboto Black" panose="02000000000000000000" pitchFamily="2" charset="0"/>
                <a:cs typeface="Roboto Black" panose="02000000000000000000" pitchFamily="2" charset="0"/>
              </a:rPr>
              <a:t>Integrate actions to strengthen exchanges (data, good practices)</a:t>
            </a:r>
          </a:p>
          <a:p>
            <a:endParaRPr lang="en-US" sz="2400" dirty="0">
              <a:solidFill>
                <a:srgbClr val="000000"/>
              </a:solidFill>
            </a:endParaRPr>
          </a:p>
        </p:txBody>
      </p:sp>
    </p:spTree>
    <p:extLst>
      <p:ext uri="{BB962C8B-B14F-4D97-AF65-F5344CB8AC3E}">
        <p14:creationId xmlns:p14="http://schemas.microsoft.com/office/powerpoint/2010/main" xmlns="" val="15723894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728122" y="2"/>
            <a:ext cx="7679262" cy="1193799"/>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r>
              <a:rPr lang="en-US" sz="3200" dirty="0">
                <a:solidFill>
                  <a:srgbClr val="00AEEF"/>
                </a:solidFill>
              </a:rPr>
              <a:t>Recommendations – elaboration of the new SAP BIO </a:t>
            </a:r>
            <a:r>
              <a:rPr lang="en-US" sz="2800" dirty="0">
                <a:solidFill>
                  <a:srgbClr val="00AEEF"/>
                </a:solidFill>
              </a:rPr>
              <a:t>(continued)</a:t>
            </a:r>
          </a:p>
        </p:txBody>
      </p:sp>
      <p:sp>
        <p:nvSpPr>
          <p:cNvPr id="10" name="Subtitle 2"/>
          <p:cNvSpPr txBox="1">
            <a:spLocks/>
          </p:cNvSpPr>
          <p:nvPr/>
        </p:nvSpPr>
        <p:spPr>
          <a:xfrm>
            <a:off x="728122" y="6350001"/>
            <a:ext cx="7679262" cy="508000"/>
          </a:xfrm>
          <a:prstGeom prst="rect">
            <a:avLst/>
          </a:prstGeom>
        </p:spPr>
        <p:txBody>
          <a:bodyPr vert="horz" lIns="0" tIns="45713" rIns="0" bIns="45713" rtlCol="0" anchor="ctr">
            <a:normAutofit/>
          </a:bodyPr>
          <a:lstStyle>
            <a:lvl1pPr marL="0" indent="0" algn="l" defTabSz="457200" rtl="0" eaLnBrk="1" latinLnBrk="0" hangingPunct="1">
              <a:spcBef>
                <a:spcPct val="20000"/>
              </a:spcBef>
              <a:buFont typeface="Arial"/>
              <a:buNone/>
              <a:defRPr sz="3200" kern="1200">
                <a:solidFill>
                  <a:schemeClr val="tx1">
                    <a:tint val="75000"/>
                  </a:schemeClr>
                </a:solidFill>
                <a:latin typeface="Roboto Regular"/>
                <a:ea typeface="+mn-ea"/>
                <a:cs typeface="Roboto Regular"/>
              </a:defRPr>
            </a:lvl1pPr>
            <a:lvl2pPr marL="457200" indent="0" algn="ctr" defTabSz="457200" rtl="0" eaLnBrk="1" latinLnBrk="0" hangingPunct="1">
              <a:spcBef>
                <a:spcPct val="20000"/>
              </a:spcBef>
              <a:buFont typeface="Arial"/>
              <a:buNone/>
              <a:defRPr sz="2800" kern="1200">
                <a:solidFill>
                  <a:schemeClr val="tx1">
                    <a:tint val="75000"/>
                  </a:schemeClr>
                </a:solidFill>
                <a:latin typeface="Roboto Regular"/>
                <a:ea typeface="+mn-ea"/>
                <a:cs typeface="Roboto Regular"/>
              </a:defRPr>
            </a:lvl2pPr>
            <a:lvl3pPr marL="914400" indent="0" algn="ctr" defTabSz="457200" rtl="0" eaLnBrk="1" latinLnBrk="0" hangingPunct="1">
              <a:spcBef>
                <a:spcPct val="20000"/>
              </a:spcBef>
              <a:buFont typeface="Arial"/>
              <a:buNone/>
              <a:defRPr sz="2400" kern="1200">
                <a:solidFill>
                  <a:schemeClr val="tx1">
                    <a:tint val="75000"/>
                  </a:schemeClr>
                </a:solidFill>
                <a:latin typeface="Roboto Regular"/>
                <a:ea typeface="+mn-ea"/>
                <a:cs typeface="Roboto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4pPr>
            <a:lvl5pPr marL="1828800" indent="0" algn="ctr" defTabSz="457200" rtl="0" eaLnBrk="1" latinLnBrk="0" hangingPunct="1">
              <a:spcBef>
                <a:spcPct val="20000"/>
              </a:spcBef>
              <a:buFont typeface="Arial"/>
              <a:buNone/>
              <a:defRPr sz="2000" kern="1200">
                <a:solidFill>
                  <a:schemeClr val="tx1">
                    <a:tint val="75000"/>
                  </a:schemeClr>
                </a:solidFill>
                <a:latin typeface="Roboto Regular"/>
                <a:ea typeface="+mn-ea"/>
                <a:cs typeface="Roboto Regula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fld id="{28574C2E-61E0-2C45-9917-25B26B6AD85F}" type="slidenum">
              <a:rPr lang="en-US" sz="900" smtClean="0">
                <a:solidFill>
                  <a:schemeClr val="bg1">
                    <a:lumMod val="65000"/>
                  </a:schemeClr>
                </a:solidFill>
              </a:rPr>
              <a:pPr/>
              <a:t>9</a:t>
            </a:fld>
            <a:endParaRPr lang="en-US" sz="900" dirty="0">
              <a:solidFill>
                <a:schemeClr val="bg1">
                  <a:lumMod val="65000"/>
                </a:schemeClr>
              </a:solidFill>
            </a:endParaRPr>
          </a:p>
        </p:txBody>
      </p:sp>
      <p:cxnSp>
        <p:nvCxnSpPr>
          <p:cNvPr id="11" name="Straight Connector 10"/>
          <p:cNvCxnSpPr/>
          <p:nvPr/>
        </p:nvCxnSpPr>
        <p:spPr>
          <a:xfrm>
            <a:off x="728122" y="1193800"/>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28122" y="6350001"/>
            <a:ext cx="7679263" cy="0"/>
          </a:xfrm>
          <a:prstGeom prst="line">
            <a:avLst/>
          </a:prstGeom>
          <a:ln w="12700" cmpd="sng">
            <a:solidFill>
              <a:srgbClr val="00AEEF"/>
            </a:solidFill>
            <a:round/>
          </a:ln>
          <a:effectLst/>
        </p:spPr>
        <p:style>
          <a:lnRef idx="2">
            <a:schemeClr val="accent1"/>
          </a:lnRef>
          <a:fillRef idx="0">
            <a:schemeClr val="accent1"/>
          </a:fillRef>
          <a:effectRef idx="1">
            <a:schemeClr val="accent1"/>
          </a:effectRef>
          <a:fontRef idx="minor">
            <a:schemeClr val="tx1"/>
          </a:fontRef>
        </p:style>
      </p:cxnSp>
      <p:sp>
        <p:nvSpPr>
          <p:cNvPr id="13" name="Title 1"/>
          <p:cNvSpPr txBox="1">
            <a:spLocks/>
          </p:cNvSpPr>
          <p:nvPr/>
        </p:nvSpPr>
        <p:spPr>
          <a:xfrm>
            <a:off x="9256881" y="6361587"/>
            <a:ext cx="1707455" cy="538748"/>
          </a:xfrm>
          <a:prstGeom prst="rect">
            <a:avLst/>
          </a:prstGeom>
        </p:spPr>
        <p:txBody>
          <a:bodyPr vert="horz" lIns="91427" tIns="45713" rIns="91427" bIns="45713"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171426" indent="-171426" algn="r">
              <a:buFont typeface="Wingdings" charset="0"/>
              <a:buChar char="ß"/>
            </a:pPr>
            <a:r>
              <a:rPr lang="en-US" sz="900" dirty="0">
                <a:solidFill>
                  <a:schemeClr val="bg1"/>
                </a:solidFill>
                <a:sym typeface="Wingdings"/>
              </a:rPr>
              <a:t>Slide numbers to be added</a:t>
            </a:r>
            <a:r>
              <a:rPr lang="en-US" sz="900" dirty="0">
                <a:solidFill>
                  <a:schemeClr val="bg1"/>
                </a:solidFill>
              </a:rPr>
              <a:t> </a:t>
            </a:r>
          </a:p>
          <a:p>
            <a:pPr algn="r"/>
            <a:r>
              <a:rPr lang="en-US" sz="900" dirty="0">
                <a:solidFill>
                  <a:schemeClr val="bg1"/>
                </a:solidFill>
              </a:rPr>
              <a:t>as shown alongside</a:t>
            </a:r>
          </a:p>
        </p:txBody>
      </p:sp>
      <p:sp>
        <p:nvSpPr>
          <p:cNvPr id="9" name="Title 1"/>
          <p:cNvSpPr txBox="1">
            <a:spLocks/>
          </p:cNvSpPr>
          <p:nvPr/>
        </p:nvSpPr>
        <p:spPr>
          <a:xfrm>
            <a:off x="728122" y="1193800"/>
            <a:ext cx="7679262" cy="5156201"/>
          </a:xfrm>
          <a:prstGeom prst="rect">
            <a:avLst/>
          </a:prstGeom>
        </p:spPr>
        <p:txBody>
          <a:bodyPr vert="horz" lIns="0" tIns="144000" rIns="0" bIns="144000" rtlCol="0" anchor="t">
            <a:noAutofit/>
          </a:bodyPr>
          <a:lstStyle>
            <a:lvl1pPr algn="l" defTabSz="457200" rtl="0" eaLnBrk="1" latinLnBrk="0" hangingPunct="1">
              <a:spcBef>
                <a:spcPct val="0"/>
              </a:spcBef>
              <a:buNone/>
              <a:defRPr sz="4400" kern="1200">
                <a:solidFill>
                  <a:schemeClr val="tx1"/>
                </a:solidFill>
                <a:latin typeface="Roboto Regular"/>
                <a:ea typeface="+mj-ea"/>
                <a:cs typeface="Roboto Regular"/>
              </a:defRPr>
            </a:lvl1pPr>
          </a:lstStyle>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Integrate actions to ensure public access to monitoring data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Use the existing ICZM coordination and governance structures to overcome BD conservation obstacles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Promote the use of ICZM planning tools (e.g. open areas)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The new SAP BIO should pay more attention to LSI (with a view to BD protection)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Maintain the achieved level of coherence with the CF for MSP and add appropriate actions to strengthen synergies between MSP and BD protection (knowledge, connectivity)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Further explore potential of economic instruments (valuation of ecosystem services, possibly removal of harmful subsidies) </a:t>
            </a:r>
          </a:p>
          <a:p>
            <a:pPr marL="342900" indent="-342900">
              <a:buFont typeface="Arial" panose="020B0604020202020204" pitchFamily="34" charset="0"/>
              <a:buChar char="•"/>
            </a:pPr>
            <a:r>
              <a:rPr lang="en-GB" sz="2000" dirty="0">
                <a:latin typeface="Roboto Black" panose="02000000000000000000" pitchFamily="2" charset="0"/>
                <a:ea typeface="Roboto Black" panose="02000000000000000000" pitchFamily="2" charset="0"/>
                <a:cs typeface="Roboto Black" panose="02000000000000000000" pitchFamily="2" charset="0"/>
              </a:rPr>
              <a:t>Emphasise cooperation to strengthen biodiversity research </a:t>
            </a:r>
          </a:p>
          <a:p>
            <a:endParaRPr lang="en-GB" sz="2400" dirty="0">
              <a:solidFill>
                <a:srgbClr val="000000"/>
              </a:solidFill>
            </a:endParaRPr>
          </a:p>
        </p:txBody>
      </p:sp>
    </p:spTree>
    <p:extLst>
      <p:ext uri="{BB962C8B-B14F-4D97-AF65-F5344CB8AC3E}">
        <p14:creationId xmlns:p14="http://schemas.microsoft.com/office/powerpoint/2010/main" xmlns="" val="2271646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UNEnvironment_PPT_English_ver2</Template>
  <TotalTime>339</TotalTime>
  <Words>1372</Words>
  <Application>Microsoft Office PowerPoint</Application>
  <PresentationFormat>On-screen Show (4:3)</PresentationFormat>
  <Paragraphs>222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The SPA / BD Protocol regional documents and the ICZM policy framework: coherence analysis</vt:lpstr>
      <vt:lpstr>Slide 2</vt:lpstr>
      <vt:lpstr>Slide 3</vt:lpstr>
      <vt:lpstr>Slide 4</vt:lpstr>
      <vt:lpstr>Slide 5</vt:lpstr>
      <vt:lpstr>Slide 6</vt:lpstr>
      <vt:lpstr>Slide 7</vt:lpstr>
      <vt:lpstr>Slide 8</vt:lpstr>
      <vt:lpstr>Slide 9</vt:lpstr>
      <vt:lpstr>Slide 10</vt:lpstr>
      <vt:lpstr>Slide 11</vt:lpstr>
      <vt:lpstr>Slide 12</vt:lpstr>
      <vt:lpstr>Thank you</vt:lpstr>
    </vt:vector>
  </TitlesOfParts>
  <Company>UNEP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Hoda Elturk</dc:creator>
  <cp:lastModifiedBy>PAP-Dvorana</cp:lastModifiedBy>
  <cp:revision>58</cp:revision>
  <cp:lastPrinted>2017-02-02T13:27:08Z</cp:lastPrinted>
  <dcterms:created xsi:type="dcterms:W3CDTF">2017-03-01T11:35:34Z</dcterms:created>
  <dcterms:modified xsi:type="dcterms:W3CDTF">2019-05-07T09:25:21Z</dcterms:modified>
</cp:coreProperties>
</file>