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30" r:id="rId2"/>
  </p:sldMasterIdLst>
  <p:notesMasterIdLst>
    <p:notesMasterId r:id="rId8"/>
  </p:notesMasterIdLst>
  <p:handoutMasterIdLst>
    <p:handoutMasterId r:id="rId9"/>
  </p:handoutMasterIdLst>
  <p:sldIdLst>
    <p:sldId id="256" r:id="rId3"/>
    <p:sldId id="260" r:id="rId4"/>
    <p:sldId id="270" r:id="rId5"/>
    <p:sldId id="271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2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8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43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9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15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51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87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Intro slide options" id="{6DE3BC16-BA9D-514E-992B-9D4CE90FC4DB}">
          <p14:sldIdLst>
            <p14:sldId id="256"/>
          </p14:sldIdLst>
        </p14:section>
        <p14:section name="Content slide options - text only" id="{B3BC6B92-6142-6643-B1B4-33A02C6873F2}">
          <p14:sldIdLst>
            <p14:sldId id="260"/>
          </p14:sldIdLst>
        </p14:section>
        <p14:section name="Content slide options - bulleted lists" id="{E466CC74-660C-FC46-A0E3-BF41A350C32C}">
          <p14:sldIdLst>
            <p14:sldId id="270"/>
            <p14:sldId id="271"/>
          </p14:sldIdLst>
        </p14:section>
        <p14:section name="Sign off slide" id="{DF88D4E2-3FCD-694C-A611-EC711783F631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njith Ramadasa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3C9D6"/>
    <a:srgbClr val="A4C2D2"/>
    <a:srgbClr val="C7EAFB"/>
    <a:srgbClr val="E1F4FD"/>
    <a:srgbClr val="00AE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31" autoAdjust="0"/>
  </p:normalViewPr>
  <p:slideViewPr>
    <p:cSldViewPr snapToGrid="0" snapToObjects="1"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39" d="100"/>
          <a:sy n="139" d="100"/>
        </p:scale>
        <p:origin x="-5568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506EF-06C3-404C-8F89-57A0E21DDE2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CCDC5-2EC0-A947-93ED-82E1F9248E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9948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D1C28-0F0C-214E-8322-B87F8AA539D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11DB-C32A-CC46-90F4-CE205A9DE9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2252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72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8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43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9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15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51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87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681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374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772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220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764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0456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5854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9763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8055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2" indent="0">
              <a:buNone/>
              <a:defRPr sz="2400"/>
            </a:lvl3pPr>
            <a:lvl4pPr marL="1371408" indent="0">
              <a:buNone/>
              <a:defRPr sz="2000"/>
            </a:lvl4pPr>
            <a:lvl5pPr marL="1828543" indent="0">
              <a:buNone/>
              <a:defRPr sz="2000"/>
            </a:lvl5pPr>
            <a:lvl6pPr marL="2285679" indent="0">
              <a:buNone/>
              <a:defRPr sz="2000"/>
            </a:lvl6pPr>
            <a:lvl7pPr marL="2742815" indent="0">
              <a:buNone/>
              <a:defRPr sz="2000"/>
            </a:lvl7pPr>
            <a:lvl8pPr marL="3199951" indent="0">
              <a:buNone/>
              <a:defRPr sz="2000"/>
            </a:lvl8pPr>
            <a:lvl9pPr marL="365708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9036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531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89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765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371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990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21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221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2" indent="0">
              <a:buNone/>
              <a:defRPr sz="2400"/>
            </a:lvl3pPr>
            <a:lvl4pPr marL="1371408" indent="0">
              <a:buNone/>
              <a:defRPr sz="2000"/>
            </a:lvl4pPr>
            <a:lvl5pPr marL="1828543" indent="0">
              <a:buNone/>
              <a:defRPr sz="2000"/>
            </a:lvl5pPr>
            <a:lvl6pPr marL="2285679" indent="0">
              <a:buNone/>
              <a:defRPr sz="2000"/>
            </a:lvl6pPr>
            <a:lvl7pPr marL="2742815" indent="0">
              <a:buNone/>
              <a:defRPr sz="2000"/>
            </a:lvl7pPr>
            <a:lvl8pPr marL="3199951" indent="0">
              <a:buNone/>
              <a:defRPr sz="2000"/>
            </a:lvl8pPr>
            <a:lvl9pPr marL="3657087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136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 err="1"/>
              <a:t>sjdlf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645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4571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Roboto Regular"/>
          <a:ea typeface="+mj-ea"/>
          <a:cs typeface="Roboto Regular"/>
        </a:defRPr>
      </a:lvl1pPr>
    </p:titleStyle>
    <p:bodyStyle>
      <a:lvl1pPr marL="342852" indent="-342852" algn="l" defTabSz="45713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845" indent="-285710" algn="l" defTabSz="45713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2840" indent="-228568" algn="l" defTabSz="45713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599975" indent="-228568" algn="l" defTabSz="45713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171395" indent="-342852" algn="l" defTabSz="457136" rtl="0" eaLnBrk="1" latinLnBrk="0" hangingPunct="1">
        <a:spcBef>
          <a:spcPct val="20000"/>
        </a:spcBef>
        <a:buFont typeface="Wingdings" charset="2"/>
        <a:buChar char="v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247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3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9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5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2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8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3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9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5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51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7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832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</p:sldLayoutIdLst>
  <p:txStyles>
    <p:titleStyle>
      <a:lvl1pPr algn="l" defTabSz="4571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Roboto Regular"/>
          <a:ea typeface="+mj-ea"/>
          <a:cs typeface="Roboto Regular"/>
        </a:defRPr>
      </a:lvl1pPr>
    </p:titleStyle>
    <p:bodyStyle>
      <a:lvl1pPr marL="342852" indent="-342852" algn="l" defTabSz="45713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845" indent="-285710" algn="l" defTabSz="45713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2840" indent="-228568" algn="l" defTabSz="45713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599975" indent="-228568" algn="l" defTabSz="45713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057111" indent="-228568" algn="l" defTabSz="457136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247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3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9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5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2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8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3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9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5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51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7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122" y="2260601"/>
            <a:ext cx="7679262" cy="2233083"/>
          </a:xfrm>
        </p:spPr>
        <p:txBody>
          <a:bodyPr lIns="0" rIns="0" bIns="144000" anchor="b"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Towards a community of local ICZM initiatives </a:t>
            </a:r>
            <a:br>
              <a:rPr lang="en-US" sz="4000" dirty="0">
                <a:solidFill>
                  <a:schemeClr val="bg1"/>
                </a:solidFill>
              </a:rPr>
            </a:b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8122" y="4493683"/>
            <a:ext cx="7679262" cy="1271156"/>
          </a:xfrm>
        </p:spPr>
        <p:txBody>
          <a:bodyPr lIns="0" tIns="144000" rIns="0" bIns="144000" anchor="t">
            <a:noAutofit/>
          </a:bodyPr>
          <a:lstStyle/>
          <a:p>
            <a:endParaRPr lang="hr-HR" sz="1800" b="1" dirty="0">
              <a:solidFill>
                <a:srgbClr val="FFFFFF"/>
              </a:solidFill>
            </a:endParaRPr>
          </a:p>
          <a:p>
            <a:r>
              <a:rPr lang="en-US" sz="1800" b="1" dirty="0">
                <a:solidFill>
                  <a:srgbClr val="FFFFFF"/>
                </a:solidFill>
              </a:rPr>
              <a:t>Meeting of PAP/RAC Focal Points</a:t>
            </a:r>
            <a:r>
              <a:rPr lang="hr-HR" sz="1800" b="1" dirty="0">
                <a:solidFill>
                  <a:srgbClr val="FFFFFF"/>
                </a:solidFill>
              </a:rPr>
              <a:t>, </a:t>
            </a:r>
            <a:endParaRPr lang="en-US" sz="1800" b="1" dirty="0">
              <a:solidFill>
                <a:srgbClr val="FFFFFF"/>
              </a:solidFill>
            </a:endParaRPr>
          </a:p>
          <a:p>
            <a:r>
              <a:rPr lang="hr-HR" sz="1800" b="1" dirty="0">
                <a:solidFill>
                  <a:srgbClr val="FFFFFF"/>
                </a:solidFill>
              </a:rPr>
              <a:t>Split, Croatia, 8-9 May 2019</a:t>
            </a:r>
            <a:endParaRPr lang="en-US" sz="1800" b="1" dirty="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28122" y="4493683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28122" y="5790240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UNEnvironment_Logo_English_Short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58921" y="1"/>
            <a:ext cx="2495615" cy="16196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28" y="329584"/>
            <a:ext cx="1024217" cy="10242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349" y="262708"/>
            <a:ext cx="1668964" cy="1194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xmlns="" id="{E834B16B-4681-41E1-BFE9-5EE462C82958}"/>
              </a:ext>
            </a:extLst>
          </p:cNvPr>
          <p:cNvSpPr txBox="1">
            <a:spLocks/>
          </p:cNvSpPr>
          <p:nvPr/>
        </p:nvSpPr>
        <p:spPr bwMode="auto">
          <a:xfrm>
            <a:off x="665595" y="5829438"/>
            <a:ext cx="3977686" cy="44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en-US" sz="1600" dirty="0">
                <a:solidFill>
                  <a:schemeClr val="bg1"/>
                </a:solidFill>
              </a:rPr>
              <a:t>Yves Henocque, Consultant, PAP/RAC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476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 txBox="1">
            <a:spLocks/>
          </p:cNvSpPr>
          <p:nvPr/>
        </p:nvSpPr>
        <p:spPr>
          <a:xfrm>
            <a:off x="728122" y="2"/>
            <a:ext cx="7679262" cy="1193794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hr-HR" sz="3200" dirty="0">
              <a:solidFill>
                <a:srgbClr val="00AEEF"/>
              </a:solidFill>
            </a:endParaRPr>
          </a:p>
          <a:p>
            <a:r>
              <a:rPr lang="en-US" sz="3200" dirty="0">
                <a:solidFill>
                  <a:srgbClr val="00AEEF"/>
                </a:solidFill>
              </a:rPr>
              <a:t>The ICZM Protocol 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2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9256881" y="6361587"/>
            <a:ext cx="1707455" cy="538748"/>
          </a:xfrm>
          <a:prstGeom prst="rect">
            <a:avLst/>
          </a:prstGeom>
        </p:spPr>
        <p:txBody>
          <a:bodyPr vert="horz" lIns="91427" tIns="45713" rIns="91427" bIns="45713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 marL="171426" indent="-171426" algn="r">
              <a:buFont typeface="Wingdings" charset="0"/>
              <a:buChar char="ß"/>
            </a:pPr>
            <a:r>
              <a:rPr lang="en-US" sz="900" dirty="0">
                <a:solidFill>
                  <a:schemeClr val="bg1"/>
                </a:solidFill>
                <a:sym typeface="Wingdings"/>
              </a:rPr>
              <a:t>Slide numbers to be added</a:t>
            </a:r>
            <a:r>
              <a:rPr lang="en-US" sz="900" dirty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US" sz="900" dirty="0">
                <a:solidFill>
                  <a:schemeClr val="bg1"/>
                </a:solidFill>
              </a:rPr>
              <a:t>as shown alongside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28122" y="119713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en-US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algn="ctr"/>
            <a:r>
              <a:rPr lang="en-US" sz="2400" b="1" dirty="0"/>
              <a:t>An interactive and dynamic process towards sustainable development</a:t>
            </a:r>
          </a:p>
          <a:p>
            <a:endParaRPr lang="en-US" sz="2400" b="1" dirty="0"/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To promote the people, </a:t>
            </a:r>
          </a:p>
          <a:p>
            <a:pPr algn="ctr"/>
            <a:r>
              <a:rPr lang="en-US" sz="2400" dirty="0"/>
              <a:t>while trying to preserve the place;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algn="ctr"/>
            <a:r>
              <a:rPr lang="en-US" sz="2400" dirty="0"/>
              <a:t>To preserve the place, </a:t>
            </a:r>
          </a:p>
          <a:p>
            <a:pPr algn="ctr"/>
            <a:r>
              <a:rPr lang="en-US" sz="2400" dirty="0"/>
              <a:t>while engaging the people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3183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3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203416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en-US" sz="2400" dirty="0">
                <a:solidFill>
                  <a:srgbClr val="000000"/>
                </a:solidFill>
              </a:rPr>
              <a:t>From ‘</a:t>
            </a:r>
            <a:r>
              <a:rPr lang="en-US" sz="2400" dirty="0" err="1">
                <a:solidFill>
                  <a:srgbClr val="000000"/>
                </a:solidFill>
              </a:rPr>
              <a:t>Establisment</a:t>
            </a:r>
            <a:r>
              <a:rPr lang="en-US" sz="2400" dirty="0">
                <a:solidFill>
                  <a:srgbClr val="000000"/>
                </a:solidFill>
              </a:rPr>
              <a:t>’ to ‘Realizing the vision’, though in a non linear way</a:t>
            </a:r>
          </a:p>
          <a:p>
            <a:endParaRPr lang="en-US" sz="2400" b="1" dirty="0"/>
          </a:p>
          <a:p>
            <a:pPr algn="ctr"/>
            <a:r>
              <a:rPr lang="en-US" sz="2400" b="1" dirty="0">
                <a:ea typeface="Roboto Black" panose="02000000000000000000" pitchFamily="2" charset="0"/>
                <a:cs typeface="Roboto Black" panose="02000000000000000000" pitchFamily="2" charset="0"/>
              </a:rPr>
              <a:t>Practical tips:</a:t>
            </a:r>
          </a:p>
          <a:p>
            <a:pPr algn="ctr"/>
            <a:endParaRPr lang="en-US" sz="2400" b="1" dirty="0">
              <a:ea typeface="Roboto Black" panose="02000000000000000000" pitchFamily="2" charset="0"/>
              <a:cs typeface="Roboto Black" panose="02000000000000000000" pitchFamily="2" charset="0"/>
            </a:endParaRPr>
          </a:p>
          <a:p>
            <a:pPr algn="ctr"/>
            <a:r>
              <a:rPr lang="en-US" sz="2000" dirty="0">
                <a:ea typeface="Roboto" panose="02000000000000000000" pitchFamily="2" charset="0"/>
                <a:cs typeface="Roboto" panose="02000000000000000000" pitchFamily="2" charset="0"/>
              </a:rPr>
              <a:t>Keep it </a:t>
            </a:r>
            <a:r>
              <a:rPr lang="en-US" sz="2000" b="1" dirty="0">
                <a:ea typeface="Roboto" panose="02000000000000000000" pitchFamily="2" charset="0"/>
                <a:cs typeface="Roboto" panose="02000000000000000000" pitchFamily="2" charset="0"/>
              </a:rPr>
              <a:t>simple </a:t>
            </a:r>
            <a:r>
              <a:rPr lang="en-US" sz="2000" dirty="0">
                <a:ea typeface="Roboto" panose="02000000000000000000" pitchFamily="2" charset="0"/>
                <a:cs typeface="Roboto" panose="02000000000000000000" pitchFamily="2" charset="0"/>
              </a:rPr>
              <a:t>and fit for purpose</a:t>
            </a:r>
          </a:p>
          <a:p>
            <a:pPr algn="ctr"/>
            <a:endParaRPr lang="en-US" sz="20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000" dirty="0">
                <a:ea typeface="Roboto" panose="02000000000000000000" pitchFamily="2" charset="0"/>
                <a:cs typeface="Roboto" panose="02000000000000000000" pitchFamily="2" charset="0"/>
              </a:rPr>
              <a:t>Work with </a:t>
            </a:r>
            <a:r>
              <a:rPr lang="en-US" sz="2000" b="1" dirty="0">
                <a:ea typeface="Roboto" panose="02000000000000000000" pitchFamily="2" charset="0"/>
                <a:cs typeface="Roboto" panose="02000000000000000000" pitchFamily="2" charset="0"/>
              </a:rPr>
              <a:t>what you have </a:t>
            </a:r>
            <a:r>
              <a:rPr lang="en-US" sz="2000" dirty="0">
                <a:ea typeface="Roboto" panose="02000000000000000000" pitchFamily="2" charset="0"/>
                <a:cs typeface="Roboto" panose="02000000000000000000" pitchFamily="2" charset="0"/>
              </a:rPr>
              <a:t>as much as possible</a:t>
            </a:r>
          </a:p>
          <a:p>
            <a:pPr algn="ctr"/>
            <a:endParaRPr lang="en-US" sz="20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000" dirty="0">
                <a:ea typeface="Roboto" panose="02000000000000000000" pitchFamily="2" charset="0"/>
                <a:cs typeface="Roboto" panose="02000000000000000000" pitchFamily="2" charset="0"/>
              </a:rPr>
              <a:t>Be </a:t>
            </a:r>
            <a:r>
              <a:rPr lang="en-US" sz="2000" b="1" dirty="0">
                <a:ea typeface="Roboto" panose="02000000000000000000" pitchFamily="2" charset="0"/>
                <a:cs typeface="Roboto" panose="02000000000000000000" pitchFamily="2" charset="0"/>
              </a:rPr>
              <a:t>adaptive</a:t>
            </a:r>
            <a:r>
              <a:rPr lang="en-US" sz="2000" dirty="0">
                <a:ea typeface="Roboto" panose="02000000000000000000" pitchFamily="2" charset="0"/>
                <a:cs typeface="Roboto" panose="02000000000000000000" pitchFamily="2" charset="0"/>
              </a:rPr>
              <a:t> to local circumstances and resources</a:t>
            </a:r>
          </a:p>
          <a:p>
            <a:pPr algn="ctr"/>
            <a:endParaRPr lang="en-US" sz="20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000" dirty="0">
                <a:ea typeface="Roboto" panose="02000000000000000000" pitchFamily="2" charset="0"/>
                <a:cs typeface="Roboto" panose="02000000000000000000" pitchFamily="2" charset="0"/>
              </a:rPr>
              <a:t>Communication and full </a:t>
            </a:r>
            <a:r>
              <a:rPr lang="en-US" sz="2000" b="1" dirty="0">
                <a:ea typeface="Roboto" panose="02000000000000000000" pitchFamily="2" charset="0"/>
                <a:cs typeface="Roboto" panose="02000000000000000000" pitchFamily="2" charset="0"/>
              </a:rPr>
              <a:t>stakeholder participation </a:t>
            </a:r>
            <a:r>
              <a:rPr lang="en-US" sz="2000" dirty="0">
                <a:ea typeface="Roboto" panose="02000000000000000000" pitchFamily="2" charset="0"/>
                <a:cs typeface="Roboto" panose="02000000000000000000" pitchFamily="2" charset="0"/>
              </a:rPr>
              <a:t>are key</a:t>
            </a:r>
          </a:p>
          <a:p>
            <a:pPr algn="ctr"/>
            <a:endParaRPr lang="en-US" sz="20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000" dirty="0">
                <a:ea typeface="Roboto" panose="02000000000000000000" pitchFamily="2" charset="0"/>
                <a:cs typeface="Roboto" panose="02000000000000000000" pitchFamily="2" charset="0"/>
              </a:rPr>
              <a:t>Success of ICZM depends on its ability to </a:t>
            </a:r>
            <a:r>
              <a:rPr lang="en-US" sz="2000" b="1" dirty="0">
                <a:ea typeface="Roboto" panose="02000000000000000000" pitchFamily="2" charset="0"/>
                <a:cs typeface="Roboto" panose="02000000000000000000" pitchFamily="2" charset="0"/>
              </a:rPr>
              <a:t>catalyze change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endParaRPr lang="en-US" sz="2400" b="1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36616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en-US" sz="3200" dirty="0">
                <a:solidFill>
                  <a:srgbClr val="00AEEF"/>
                </a:solidFill>
              </a:rPr>
              <a:t>Roadmap towards coastal sustainability (2012) </a:t>
            </a:r>
          </a:p>
        </p:txBody>
      </p:sp>
    </p:spTree>
    <p:extLst>
      <p:ext uri="{BB962C8B-B14F-4D97-AF65-F5344CB8AC3E}">
        <p14:creationId xmlns:p14="http://schemas.microsoft.com/office/powerpoint/2010/main" xmlns="" val="81937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349AF51-88BB-453F-8A53-FC627D4BB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191" y="274638"/>
            <a:ext cx="8047609" cy="832267"/>
          </a:xfrm>
        </p:spPr>
        <p:txBody>
          <a:bodyPr>
            <a:normAutofit fontScale="90000"/>
          </a:bodyPr>
          <a:lstStyle/>
          <a:p>
            <a:r>
              <a:rPr lang="hr-HR" sz="3600" dirty="0">
                <a:solidFill>
                  <a:srgbClr val="00AEEF"/>
                </a:solidFill>
              </a:rPr>
              <a:t/>
            </a:r>
            <a:br>
              <a:rPr lang="hr-HR" sz="3600" dirty="0">
                <a:solidFill>
                  <a:srgbClr val="00AEEF"/>
                </a:solidFill>
              </a:rPr>
            </a:br>
            <a:r>
              <a:rPr lang="en-US" sz="3600" dirty="0">
                <a:solidFill>
                  <a:srgbClr val="00AEEF"/>
                </a:solidFill>
              </a:rPr>
              <a:t>Components and making of an ICZM Index </a:t>
            </a:r>
            <a:br>
              <a:rPr lang="en-US" sz="3600" dirty="0">
                <a:solidFill>
                  <a:srgbClr val="00AEEF"/>
                </a:solidFill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4283BB9-1A0F-470B-A259-6C164974B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122" y="1222498"/>
            <a:ext cx="7679263" cy="52979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600" b="1" dirty="0"/>
              <a:t>1- </a:t>
            </a:r>
            <a:r>
              <a:rPr lang="fr-FR" sz="2600" b="1" dirty="0" err="1"/>
              <a:t>Defining</a:t>
            </a:r>
            <a:r>
              <a:rPr lang="fr-FR" sz="2600" b="1" dirty="0"/>
              <a:t> the area of focus and </a:t>
            </a:r>
            <a:r>
              <a:rPr lang="fr-FR" sz="2600" b="1" dirty="0" err="1"/>
              <a:t>next</a:t>
            </a:r>
            <a:r>
              <a:rPr lang="fr-FR" sz="2600" b="1" dirty="0"/>
              <a:t> </a:t>
            </a:r>
            <a:r>
              <a:rPr lang="fr-FR" sz="2600" b="1" dirty="0" err="1"/>
              <a:t>bigger</a:t>
            </a:r>
            <a:r>
              <a:rPr lang="fr-FR" sz="2600" b="1" dirty="0"/>
              <a:t> </a:t>
            </a:r>
            <a:r>
              <a:rPr lang="fr-FR" sz="2600" b="1" dirty="0" err="1"/>
              <a:t>scale</a:t>
            </a:r>
            <a:r>
              <a:rPr lang="fr-FR" sz="2600" b="1" dirty="0"/>
              <a:t> </a:t>
            </a:r>
            <a:endParaRPr lang="hr-HR" sz="2600" b="1" dirty="0"/>
          </a:p>
          <a:p>
            <a:pPr marL="0" indent="0">
              <a:buNone/>
            </a:pPr>
            <a:r>
              <a:rPr lang="hr-HR" sz="2600" b="1" dirty="0"/>
              <a:t>    </a:t>
            </a:r>
            <a:r>
              <a:rPr lang="fr-FR" sz="2600" b="1" dirty="0"/>
              <a:t>(1 </a:t>
            </a:r>
            <a:r>
              <a:rPr lang="fr-FR" sz="2600" b="1" dirty="0" err="1"/>
              <a:t>indicator</a:t>
            </a:r>
            <a:r>
              <a:rPr lang="fr-FR" sz="2600" b="1" dirty="0"/>
              <a:t>)</a:t>
            </a:r>
          </a:p>
          <a:p>
            <a:pPr marL="0" indent="0">
              <a:buNone/>
            </a:pPr>
            <a:endParaRPr lang="fr-FR" sz="2600" dirty="0"/>
          </a:p>
          <a:p>
            <a:pPr marL="0" indent="0">
              <a:buNone/>
            </a:pPr>
            <a:r>
              <a:rPr lang="fr-FR" sz="2600" b="1" dirty="0"/>
              <a:t>2- </a:t>
            </a:r>
            <a:r>
              <a:rPr lang="fr-FR" sz="2600" b="1" dirty="0" err="1"/>
              <a:t>Assembling</a:t>
            </a:r>
            <a:r>
              <a:rPr lang="fr-FR" sz="2600" b="1" dirty="0"/>
              <a:t> the </a:t>
            </a:r>
            <a:r>
              <a:rPr lang="fr-FR" sz="2600" b="1" dirty="0" err="1"/>
              <a:t>enabling</a:t>
            </a:r>
            <a:r>
              <a:rPr lang="fr-FR" sz="2600" b="1" dirty="0"/>
              <a:t> conditions (7 </a:t>
            </a:r>
            <a:r>
              <a:rPr lang="fr-FR" sz="2600" b="1" dirty="0" err="1"/>
              <a:t>indicators</a:t>
            </a:r>
            <a:r>
              <a:rPr lang="fr-FR" sz="2600" b="1" dirty="0"/>
              <a:t>)</a:t>
            </a:r>
          </a:p>
          <a:p>
            <a:pPr marL="0" indent="0">
              <a:buNone/>
            </a:pPr>
            <a:r>
              <a:rPr lang="fr-FR" sz="2600" i="1" dirty="0" err="1"/>
              <a:t>Supportive</a:t>
            </a:r>
            <a:r>
              <a:rPr lang="fr-FR" sz="2600" i="1" dirty="0"/>
              <a:t> </a:t>
            </a:r>
            <a:r>
              <a:rPr lang="fr-FR" sz="2600" i="1" dirty="0" err="1"/>
              <a:t>constituencies</a:t>
            </a:r>
            <a:r>
              <a:rPr lang="fr-FR" sz="2600" i="1" dirty="0"/>
              <a:t> – </a:t>
            </a:r>
            <a:r>
              <a:rPr lang="fr-FR" sz="2600" i="1" dirty="0" err="1"/>
              <a:t>Formal</a:t>
            </a:r>
            <a:r>
              <a:rPr lang="fr-FR" sz="2600" i="1" dirty="0"/>
              <a:t> </a:t>
            </a:r>
            <a:r>
              <a:rPr lang="fr-FR" sz="2600" i="1" dirty="0" err="1"/>
              <a:t>commitment</a:t>
            </a:r>
            <a:r>
              <a:rPr lang="fr-FR" sz="2600" i="1" dirty="0"/>
              <a:t> – </a:t>
            </a:r>
            <a:r>
              <a:rPr lang="fr-FR" sz="2600" i="1" dirty="0" err="1"/>
              <a:t>Institutional</a:t>
            </a:r>
            <a:r>
              <a:rPr lang="fr-FR" sz="2600" i="1" dirty="0"/>
              <a:t> </a:t>
            </a:r>
            <a:r>
              <a:rPr lang="fr-FR" sz="2600" i="1" dirty="0" err="1"/>
              <a:t>capacity</a:t>
            </a:r>
            <a:r>
              <a:rPr lang="fr-FR" sz="2600" i="1" dirty="0"/>
              <a:t> – Vision, </a:t>
            </a:r>
            <a:r>
              <a:rPr lang="fr-FR" sz="2600" i="1" dirty="0" err="1"/>
              <a:t>clear</a:t>
            </a:r>
            <a:r>
              <a:rPr lang="fr-FR" sz="2600" i="1" dirty="0"/>
              <a:t> goals and monitoring system</a:t>
            </a:r>
          </a:p>
          <a:p>
            <a:pPr marL="0" indent="0">
              <a:buNone/>
            </a:pPr>
            <a:endParaRPr lang="fr-FR" sz="2600" i="1" dirty="0"/>
          </a:p>
          <a:p>
            <a:pPr marL="0" indent="0">
              <a:buNone/>
            </a:pPr>
            <a:r>
              <a:rPr lang="fr-FR" sz="2600" b="1" dirty="0"/>
              <a:t>3- </a:t>
            </a:r>
            <a:r>
              <a:rPr lang="fr-FR" sz="2600" b="1" dirty="0" err="1"/>
              <a:t>Responses</a:t>
            </a:r>
            <a:r>
              <a:rPr lang="fr-FR" sz="2600" b="1" dirty="0"/>
              <a:t> to change (4 </a:t>
            </a:r>
            <a:r>
              <a:rPr lang="fr-FR" sz="2600" b="1" dirty="0" err="1"/>
              <a:t>indicators</a:t>
            </a:r>
            <a:r>
              <a:rPr lang="fr-FR" sz="2600" b="1" dirty="0"/>
              <a:t>)</a:t>
            </a:r>
          </a:p>
          <a:p>
            <a:pPr marL="0" indent="0">
              <a:buNone/>
            </a:pPr>
            <a:r>
              <a:rPr lang="fr-FR" sz="2600" i="1" dirty="0"/>
              <a:t>Land-</a:t>
            </a:r>
            <a:r>
              <a:rPr lang="fr-FR" sz="2600" i="1" dirty="0" err="1"/>
              <a:t>Sea</a:t>
            </a:r>
            <a:r>
              <a:rPr lang="fr-FR" sz="2600" i="1" dirty="0"/>
              <a:t> Interface (LSI) – </a:t>
            </a:r>
            <a:r>
              <a:rPr lang="fr-FR" sz="2600" i="1" dirty="0" err="1"/>
              <a:t>Climate</a:t>
            </a:r>
            <a:r>
              <a:rPr lang="fr-FR" sz="2600" i="1" dirty="0"/>
              <a:t> change impacts – changes in </a:t>
            </a:r>
            <a:r>
              <a:rPr lang="fr-FR" sz="2600" i="1" dirty="0" err="1"/>
              <a:t>behaviour</a:t>
            </a:r>
            <a:r>
              <a:rPr lang="fr-FR" sz="2600" i="1" dirty="0"/>
              <a:t> – </a:t>
            </a:r>
            <a:r>
              <a:rPr lang="fr-FR" sz="2600" i="1" dirty="0" err="1"/>
              <a:t>capacity</a:t>
            </a:r>
            <a:r>
              <a:rPr lang="fr-FR" sz="2600" i="1" dirty="0"/>
              <a:t> building</a:t>
            </a:r>
          </a:p>
          <a:p>
            <a:pPr marL="0" indent="0">
              <a:buNone/>
            </a:pPr>
            <a:endParaRPr lang="fr-FR" sz="2600" i="1" dirty="0"/>
          </a:p>
          <a:p>
            <a:pPr marL="0" indent="0">
              <a:buNone/>
            </a:pPr>
            <a:r>
              <a:rPr lang="fr-FR" sz="2600" b="1" dirty="0"/>
              <a:t>4- </a:t>
            </a:r>
            <a:r>
              <a:rPr lang="fr-FR" sz="2600" b="1" dirty="0" err="1"/>
              <a:t>Implementation</a:t>
            </a:r>
            <a:r>
              <a:rPr lang="fr-FR" sz="2600" b="1" dirty="0"/>
              <a:t> </a:t>
            </a:r>
            <a:r>
              <a:rPr lang="fr-FR" sz="2600" b="1" dirty="0" err="1"/>
              <a:t>tools</a:t>
            </a:r>
            <a:r>
              <a:rPr lang="fr-FR" sz="2600" b="1" dirty="0"/>
              <a:t> and </a:t>
            </a:r>
            <a:r>
              <a:rPr lang="fr-FR" sz="2600" b="1" dirty="0" err="1"/>
              <a:t>mechanisms</a:t>
            </a:r>
            <a:r>
              <a:rPr lang="fr-FR" sz="2600" b="1" dirty="0"/>
              <a:t> (12 </a:t>
            </a:r>
            <a:r>
              <a:rPr lang="fr-FR" sz="2600" b="1" dirty="0" err="1"/>
              <a:t>indicators</a:t>
            </a:r>
            <a:r>
              <a:rPr lang="fr-FR" sz="2600" b="1" dirty="0"/>
              <a:t>)</a:t>
            </a:r>
          </a:p>
          <a:p>
            <a:pPr marL="0" indent="0">
              <a:buNone/>
            </a:pPr>
            <a:endParaRPr lang="fr-FR" sz="2600" b="1" dirty="0"/>
          </a:p>
          <a:p>
            <a:pPr marL="0" indent="0" algn="ctr">
              <a:buNone/>
            </a:pPr>
            <a:r>
              <a:rPr lang="en-GB" sz="2600" b="1" i="1" dirty="0">
                <a:solidFill>
                  <a:srgbClr val="00B0F0"/>
                </a:solidFill>
              </a:rPr>
              <a:t>4 descriptors and 23 indicators</a:t>
            </a:r>
          </a:p>
          <a:p>
            <a:pPr marL="0" indent="0" algn="ctr">
              <a:buNone/>
            </a:pPr>
            <a:endParaRPr lang="fr-FR" sz="2600" i="1" dirty="0"/>
          </a:p>
          <a:p>
            <a:pPr marL="0" indent="0">
              <a:buNone/>
            </a:pPr>
            <a:endParaRPr lang="fr-FR" sz="2400" b="1" dirty="0"/>
          </a:p>
          <a:p>
            <a:pPr marL="0" indent="0">
              <a:buNone/>
            </a:pPr>
            <a:endParaRPr lang="fr-FR" sz="2400" b="1" dirty="0"/>
          </a:p>
          <a:p>
            <a:pPr marL="0" indent="0">
              <a:buNone/>
            </a:pPr>
            <a:endParaRPr lang="fr-FR" sz="2400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D1CF1EF3-9505-409C-A971-594ADC4AADA2}"/>
              </a:ext>
            </a:extLst>
          </p:cNvPr>
          <p:cNvCxnSpPr/>
          <p:nvPr/>
        </p:nvCxnSpPr>
        <p:spPr>
          <a:xfrm>
            <a:off x="732368" y="1106905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3ED82B99-9096-4BF7-AEF6-BB5AE1FDD8C6}"/>
              </a:ext>
            </a:extLst>
          </p:cNvPr>
          <p:cNvCxnSpPr/>
          <p:nvPr/>
        </p:nvCxnSpPr>
        <p:spPr>
          <a:xfrm>
            <a:off x="767839" y="6319577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5139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234" y="3903947"/>
            <a:ext cx="4995349" cy="844551"/>
          </a:xfrm>
        </p:spPr>
        <p:txBody>
          <a:bodyPr lIns="0" rIns="0" bIns="234000" anchor="b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Thank you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28122" y="4493683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UNEnvironment_Logo_English_Short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5055" y="2135796"/>
            <a:ext cx="2495615" cy="1619656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728122" y="5790240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461791" y="5814464"/>
            <a:ext cx="1899249" cy="597747"/>
          </a:xfrm>
          <a:prstGeom prst="rect">
            <a:avLst/>
          </a:prstGeom>
        </p:spPr>
        <p:txBody>
          <a:bodyPr vert="horz" lIns="0" tIns="144000" rIns="0" bIns="45713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>
                <a:solidFill>
                  <a:srgbClr val="FFFFFF"/>
                </a:solidFill>
              </a:rPr>
              <a:t>www.paprac.org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3192" y="2516863"/>
            <a:ext cx="931724" cy="9317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3383" y="2424571"/>
            <a:ext cx="1566110" cy="112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5972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UNEnvironment_PPT_English_ver2</Template>
  <TotalTime>124</TotalTime>
  <Words>215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7_Office Theme</vt:lpstr>
      <vt:lpstr>Towards a community of local ICZM initiatives  </vt:lpstr>
      <vt:lpstr>Slide 2</vt:lpstr>
      <vt:lpstr>Slide 3</vt:lpstr>
      <vt:lpstr> Components and making of an ICZM Index  </vt:lpstr>
      <vt:lpstr>Thank you</vt:lpstr>
    </vt:vector>
  </TitlesOfParts>
  <Company>UNEP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Hoda Elturk</dc:creator>
  <cp:lastModifiedBy>PAP-Dvorana</cp:lastModifiedBy>
  <cp:revision>22</cp:revision>
  <cp:lastPrinted>2017-02-02T13:27:08Z</cp:lastPrinted>
  <dcterms:created xsi:type="dcterms:W3CDTF">2017-03-01T11:35:34Z</dcterms:created>
  <dcterms:modified xsi:type="dcterms:W3CDTF">2019-05-07T10:59:08Z</dcterms:modified>
</cp:coreProperties>
</file>